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257" r:id="rId6"/>
    <p:sldId id="271" r:id="rId7"/>
    <p:sldId id="260" r:id="rId8"/>
    <p:sldId id="261" r:id="rId9"/>
    <p:sldId id="262" r:id="rId10"/>
    <p:sldId id="258" r:id="rId11"/>
    <p:sldId id="272" r:id="rId12"/>
    <p:sldId id="273" r:id="rId13"/>
    <p:sldId id="270" r:id="rId14"/>
    <p:sldId id="264" r:id="rId15"/>
    <p:sldId id="265" r:id="rId16"/>
    <p:sldId id="266" r:id="rId17"/>
    <p:sldId id="269" r:id="rId18"/>
    <p:sldId id="267" r:id="rId19"/>
    <p:sldId id="268" r:id="rId20"/>
    <p:sldId id="274" r:id="rId21"/>
    <p:sldId id="275" r:id="rId22"/>
    <p:sldId id="278" r:id="rId23"/>
    <p:sldId id="277" r:id="rId24"/>
    <p:sldId id="279" r:id="rId25"/>
    <p:sldId id="286" r:id="rId26"/>
    <p:sldId id="287" r:id="rId27"/>
    <p:sldId id="288" r:id="rId28"/>
    <p:sldId id="276" r:id="rId29"/>
    <p:sldId id="289" r:id="rId30"/>
    <p:sldId id="290" r:id="rId31"/>
    <p:sldId id="280" r:id="rId32"/>
    <p:sldId id="281" r:id="rId33"/>
    <p:sldId id="282" r:id="rId34"/>
    <p:sldId id="284" r:id="rId35"/>
    <p:sldId id="283" r:id="rId36"/>
    <p:sldId id="285" r:id="rId37"/>
    <p:sldId id="259" r:id="rId38"/>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93"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823D0-652C-4E3F-B14F-A0C8C5179384}" type="doc">
      <dgm:prSet loTypeId="urn:microsoft.com/office/officeart/2005/8/layout/chevron1" loCatId="process" qsTypeId="urn:microsoft.com/office/officeart/2005/8/quickstyle/simple1" qsCatId="simple" csTypeId="urn:microsoft.com/office/officeart/2005/8/colors/accent1_2" csCatId="accent1" phldr="1"/>
      <dgm:spPr/>
    </dgm:pt>
    <dgm:pt modelId="{0C5AA727-226B-442B-A9F0-5587C6A05DEF}">
      <dgm:prSet phldrT="[Text]" custT="1"/>
      <dgm:spPr/>
      <dgm:t>
        <a:bodyPr/>
        <a:lstStyle/>
        <a:p>
          <a:r>
            <a:rPr lang="et-EE" sz="1200" dirty="0" err="1" smtClean="0"/>
            <a:t>Üldandmed</a:t>
          </a:r>
          <a:endParaRPr lang="en-US" sz="1200" dirty="0"/>
        </a:p>
      </dgm:t>
    </dgm:pt>
    <dgm:pt modelId="{1ED15BA4-AE2C-4F10-BCC6-2F3D6C3DF0C1}" type="parTrans" cxnId="{167EF33D-78EA-45F0-934C-9E0E33FC6BB0}">
      <dgm:prSet/>
      <dgm:spPr/>
      <dgm:t>
        <a:bodyPr/>
        <a:lstStyle/>
        <a:p>
          <a:endParaRPr lang="en-US" sz="1400"/>
        </a:p>
      </dgm:t>
    </dgm:pt>
    <dgm:pt modelId="{AA121020-3145-414C-AD2C-3781716961EF}" type="sibTrans" cxnId="{167EF33D-78EA-45F0-934C-9E0E33FC6BB0}">
      <dgm:prSet/>
      <dgm:spPr/>
      <dgm:t>
        <a:bodyPr/>
        <a:lstStyle/>
        <a:p>
          <a:endParaRPr lang="en-US" sz="1400"/>
        </a:p>
      </dgm:t>
    </dgm:pt>
    <dgm:pt modelId="{C2147C1E-C338-415E-BDAB-EE8ED2581472}">
      <dgm:prSet phldrT="[Text]" custT="1"/>
      <dgm:spPr/>
      <dgm:t>
        <a:bodyPr/>
        <a:lstStyle/>
        <a:p>
          <a:r>
            <a:rPr lang="et-EE" sz="1200" dirty="0" smtClean="0"/>
            <a:t>Detailandmed</a:t>
          </a:r>
          <a:endParaRPr lang="en-US" sz="1050" dirty="0"/>
        </a:p>
      </dgm:t>
    </dgm:pt>
    <dgm:pt modelId="{832981DA-8933-4331-8134-12F15D72D9F0}" type="parTrans" cxnId="{C07CC654-A1E6-4F91-87EE-28C940C6A69F}">
      <dgm:prSet/>
      <dgm:spPr/>
      <dgm:t>
        <a:bodyPr/>
        <a:lstStyle/>
        <a:p>
          <a:endParaRPr lang="en-US" sz="1400"/>
        </a:p>
      </dgm:t>
    </dgm:pt>
    <dgm:pt modelId="{8B1200C4-638E-48BD-8E9A-2BE17C635F5F}" type="sibTrans" cxnId="{C07CC654-A1E6-4F91-87EE-28C940C6A69F}">
      <dgm:prSet/>
      <dgm:spPr/>
      <dgm:t>
        <a:bodyPr/>
        <a:lstStyle/>
        <a:p>
          <a:endParaRPr lang="en-US" sz="1400"/>
        </a:p>
      </dgm:t>
    </dgm:pt>
    <dgm:pt modelId="{F6B55F32-B854-4580-A36C-A47787796746}">
      <dgm:prSet phldrT="[Text]" custT="1"/>
      <dgm:spPr/>
      <dgm:t>
        <a:bodyPr/>
        <a:lstStyle/>
        <a:p>
          <a:r>
            <a:rPr lang="et-EE" sz="1200" dirty="0" smtClean="0"/>
            <a:t>Kasusaajad</a:t>
          </a:r>
          <a:endParaRPr lang="en-US" sz="1200" dirty="0"/>
        </a:p>
      </dgm:t>
    </dgm:pt>
    <dgm:pt modelId="{6CD4390F-5F1A-4792-9D0C-550DA3670A0C}" type="parTrans" cxnId="{3606C989-C5D1-4E23-996F-3CB58CB941CC}">
      <dgm:prSet/>
      <dgm:spPr/>
      <dgm:t>
        <a:bodyPr/>
        <a:lstStyle/>
        <a:p>
          <a:endParaRPr lang="en-US" sz="1400"/>
        </a:p>
      </dgm:t>
    </dgm:pt>
    <dgm:pt modelId="{F16CDF78-8E38-4DCC-8460-4D8EBBAB707C}" type="sibTrans" cxnId="{3606C989-C5D1-4E23-996F-3CB58CB941CC}">
      <dgm:prSet/>
      <dgm:spPr/>
      <dgm:t>
        <a:bodyPr/>
        <a:lstStyle/>
        <a:p>
          <a:endParaRPr lang="en-US" sz="1400"/>
        </a:p>
      </dgm:t>
    </dgm:pt>
    <dgm:pt modelId="{F67CFDEB-DD65-4403-AA6A-7837FBD68347}">
      <dgm:prSet phldrT="[Text]" custT="1"/>
      <dgm:spPr/>
      <dgm:t>
        <a:bodyPr/>
        <a:lstStyle/>
        <a:p>
          <a:r>
            <a:rPr lang="et-EE" sz="1200" dirty="0" smtClean="0"/>
            <a:t>Majandusaasta andmed</a:t>
          </a:r>
          <a:endParaRPr lang="en-US" sz="1200" dirty="0"/>
        </a:p>
      </dgm:t>
    </dgm:pt>
    <dgm:pt modelId="{D015FE92-986C-4604-BF27-B04194DBD055}" type="parTrans" cxnId="{475C5804-85C7-4F7D-9C66-A5387E257A6F}">
      <dgm:prSet/>
      <dgm:spPr/>
      <dgm:t>
        <a:bodyPr/>
        <a:lstStyle/>
        <a:p>
          <a:endParaRPr lang="en-US" sz="1400"/>
        </a:p>
      </dgm:t>
    </dgm:pt>
    <dgm:pt modelId="{DCB984ED-036F-4CC3-8C42-CEAF5C0171FC}" type="sibTrans" cxnId="{475C5804-85C7-4F7D-9C66-A5387E257A6F}">
      <dgm:prSet/>
      <dgm:spPr/>
      <dgm:t>
        <a:bodyPr/>
        <a:lstStyle/>
        <a:p>
          <a:endParaRPr lang="en-US" sz="1400"/>
        </a:p>
      </dgm:t>
    </dgm:pt>
    <dgm:pt modelId="{E80948D3-64E7-4CC6-8B9B-DF8B2E1256A4}">
      <dgm:prSet phldrT="[Text]" custT="1"/>
      <dgm:spPr/>
      <dgm:t>
        <a:bodyPr/>
        <a:lstStyle/>
        <a:p>
          <a:r>
            <a:rPr lang="et-EE" sz="1200" dirty="0" smtClean="0"/>
            <a:t>Tulude/kulude aruanne</a:t>
          </a:r>
          <a:endParaRPr lang="en-US" sz="1200" dirty="0"/>
        </a:p>
      </dgm:t>
    </dgm:pt>
    <dgm:pt modelId="{9D387B63-DB93-411C-95F8-B90C2BAAD73D}" type="parTrans" cxnId="{7B4FC354-AB6B-451A-9E02-8AA394D0FF11}">
      <dgm:prSet/>
      <dgm:spPr/>
      <dgm:t>
        <a:bodyPr/>
        <a:lstStyle/>
        <a:p>
          <a:endParaRPr lang="en-US" sz="1400"/>
        </a:p>
      </dgm:t>
    </dgm:pt>
    <dgm:pt modelId="{EB7412B8-3649-4F5E-8B0B-554E671C2E5B}" type="sibTrans" cxnId="{7B4FC354-AB6B-451A-9E02-8AA394D0FF11}">
      <dgm:prSet/>
      <dgm:spPr/>
      <dgm:t>
        <a:bodyPr/>
        <a:lstStyle/>
        <a:p>
          <a:endParaRPr lang="en-US" sz="1400"/>
        </a:p>
      </dgm:t>
    </dgm:pt>
    <dgm:pt modelId="{FBDD85D4-05AF-476B-BF05-45B5055E0719}" type="pres">
      <dgm:prSet presAssocID="{B18823D0-652C-4E3F-B14F-A0C8C5179384}" presName="Name0" presStyleCnt="0">
        <dgm:presLayoutVars>
          <dgm:dir/>
          <dgm:animLvl val="lvl"/>
          <dgm:resizeHandles val="exact"/>
        </dgm:presLayoutVars>
      </dgm:prSet>
      <dgm:spPr/>
    </dgm:pt>
    <dgm:pt modelId="{538E0CFC-76C7-4D5D-BCC4-347B029BE843}" type="pres">
      <dgm:prSet presAssocID="{0C5AA727-226B-442B-A9F0-5587C6A05DEF}" presName="parTxOnly" presStyleLbl="node1" presStyleIdx="0" presStyleCnt="5">
        <dgm:presLayoutVars>
          <dgm:chMax val="0"/>
          <dgm:chPref val="0"/>
          <dgm:bulletEnabled val="1"/>
        </dgm:presLayoutVars>
      </dgm:prSet>
      <dgm:spPr/>
      <dgm:t>
        <a:bodyPr/>
        <a:lstStyle/>
        <a:p>
          <a:endParaRPr lang="en-US"/>
        </a:p>
      </dgm:t>
    </dgm:pt>
    <dgm:pt modelId="{B984A4FD-58D1-41AD-815D-007DDC095B4C}" type="pres">
      <dgm:prSet presAssocID="{AA121020-3145-414C-AD2C-3781716961EF}" presName="parTxOnlySpace" presStyleCnt="0"/>
      <dgm:spPr/>
    </dgm:pt>
    <dgm:pt modelId="{CB4F0459-F60A-4C7A-8B99-4E95522428CA}" type="pres">
      <dgm:prSet presAssocID="{C2147C1E-C338-415E-BDAB-EE8ED2581472}" presName="parTxOnly" presStyleLbl="node1" presStyleIdx="1" presStyleCnt="5">
        <dgm:presLayoutVars>
          <dgm:chMax val="0"/>
          <dgm:chPref val="0"/>
          <dgm:bulletEnabled val="1"/>
        </dgm:presLayoutVars>
      </dgm:prSet>
      <dgm:spPr/>
      <dgm:t>
        <a:bodyPr/>
        <a:lstStyle/>
        <a:p>
          <a:endParaRPr lang="en-US"/>
        </a:p>
      </dgm:t>
    </dgm:pt>
    <dgm:pt modelId="{8C1FFD70-888E-4C11-8A3E-D0B0EF51C478}" type="pres">
      <dgm:prSet presAssocID="{8B1200C4-638E-48BD-8E9A-2BE17C635F5F}" presName="parTxOnlySpace" presStyleCnt="0"/>
      <dgm:spPr/>
    </dgm:pt>
    <dgm:pt modelId="{C726ACA8-9FCA-4D41-BFA7-EFBE1D7A735B}" type="pres">
      <dgm:prSet presAssocID="{F6B55F32-B854-4580-A36C-A47787796746}" presName="parTxOnly" presStyleLbl="node1" presStyleIdx="2" presStyleCnt="5">
        <dgm:presLayoutVars>
          <dgm:chMax val="0"/>
          <dgm:chPref val="0"/>
          <dgm:bulletEnabled val="1"/>
        </dgm:presLayoutVars>
      </dgm:prSet>
      <dgm:spPr/>
      <dgm:t>
        <a:bodyPr/>
        <a:lstStyle/>
        <a:p>
          <a:endParaRPr lang="en-US"/>
        </a:p>
      </dgm:t>
    </dgm:pt>
    <dgm:pt modelId="{A1DC3F37-8C8A-48B7-AD98-379057F219B1}" type="pres">
      <dgm:prSet presAssocID="{F16CDF78-8E38-4DCC-8460-4D8EBBAB707C}" presName="parTxOnlySpace" presStyleCnt="0"/>
      <dgm:spPr/>
    </dgm:pt>
    <dgm:pt modelId="{C4F24742-FBC2-456C-869F-AAC0FA99AB21}" type="pres">
      <dgm:prSet presAssocID="{F67CFDEB-DD65-4403-AA6A-7837FBD68347}" presName="parTxOnly" presStyleLbl="node1" presStyleIdx="3" presStyleCnt="5">
        <dgm:presLayoutVars>
          <dgm:chMax val="0"/>
          <dgm:chPref val="0"/>
          <dgm:bulletEnabled val="1"/>
        </dgm:presLayoutVars>
      </dgm:prSet>
      <dgm:spPr/>
      <dgm:t>
        <a:bodyPr/>
        <a:lstStyle/>
        <a:p>
          <a:endParaRPr lang="en-US"/>
        </a:p>
      </dgm:t>
    </dgm:pt>
    <dgm:pt modelId="{A631D340-70C6-4596-A3EF-7753EDEC54D2}" type="pres">
      <dgm:prSet presAssocID="{DCB984ED-036F-4CC3-8C42-CEAF5C0171FC}" presName="parTxOnlySpace" presStyleCnt="0"/>
      <dgm:spPr/>
    </dgm:pt>
    <dgm:pt modelId="{605AFC33-27B9-4464-8C91-1B6360D33252}" type="pres">
      <dgm:prSet presAssocID="{E80948D3-64E7-4CC6-8B9B-DF8B2E1256A4}" presName="parTxOnly" presStyleLbl="node1" presStyleIdx="4" presStyleCnt="5">
        <dgm:presLayoutVars>
          <dgm:chMax val="0"/>
          <dgm:chPref val="0"/>
          <dgm:bulletEnabled val="1"/>
        </dgm:presLayoutVars>
      </dgm:prSet>
      <dgm:spPr/>
      <dgm:t>
        <a:bodyPr/>
        <a:lstStyle/>
        <a:p>
          <a:endParaRPr lang="en-US"/>
        </a:p>
      </dgm:t>
    </dgm:pt>
  </dgm:ptLst>
  <dgm:cxnLst>
    <dgm:cxn modelId="{167EF33D-78EA-45F0-934C-9E0E33FC6BB0}" srcId="{B18823D0-652C-4E3F-B14F-A0C8C5179384}" destId="{0C5AA727-226B-442B-A9F0-5587C6A05DEF}" srcOrd="0" destOrd="0" parTransId="{1ED15BA4-AE2C-4F10-BCC6-2F3D6C3DF0C1}" sibTransId="{AA121020-3145-414C-AD2C-3781716961EF}"/>
    <dgm:cxn modelId="{B1FA7464-5D20-457E-966A-09C10BCEE5A5}" type="presOf" srcId="{E80948D3-64E7-4CC6-8B9B-DF8B2E1256A4}" destId="{605AFC33-27B9-4464-8C91-1B6360D33252}" srcOrd="0" destOrd="0" presId="urn:microsoft.com/office/officeart/2005/8/layout/chevron1"/>
    <dgm:cxn modelId="{C07CC654-A1E6-4F91-87EE-28C940C6A69F}" srcId="{B18823D0-652C-4E3F-B14F-A0C8C5179384}" destId="{C2147C1E-C338-415E-BDAB-EE8ED2581472}" srcOrd="1" destOrd="0" parTransId="{832981DA-8933-4331-8134-12F15D72D9F0}" sibTransId="{8B1200C4-638E-48BD-8E9A-2BE17C635F5F}"/>
    <dgm:cxn modelId="{7B4FC354-AB6B-451A-9E02-8AA394D0FF11}" srcId="{B18823D0-652C-4E3F-B14F-A0C8C5179384}" destId="{E80948D3-64E7-4CC6-8B9B-DF8B2E1256A4}" srcOrd="4" destOrd="0" parTransId="{9D387B63-DB93-411C-95F8-B90C2BAAD73D}" sibTransId="{EB7412B8-3649-4F5E-8B0B-554E671C2E5B}"/>
    <dgm:cxn modelId="{475C5804-85C7-4F7D-9C66-A5387E257A6F}" srcId="{B18823D0-652C-4E3F-B14F-A0C8C5179384}" destId="{F67CFDEB-DD65-4403-AA6A-7837FBD68347}" srcOrd="3" destOrd="0" parTransId="{D015FE92-986C-4604-BF27-B04194DBD055}" sibTransId="{DCB984ED-036F-4CC3-8C42-CEAF5C0171FC}"/>
    <dgm:cxn modelId="{07347808-E7CC-4D19-A2DC-F29086AAE382}" type="presOf" srcId="{B18823D0-652C-4E3F-B14F-A0C8C5179384}" destId="{FBDD85D4-05AF-476B-BF05-45B5055E0719}" srcOrd="0" destOrd="0" presId="urn:microsoft.com/office/officeart/2005/8/layout/chevron1"/>
    <dgm:cxn modelId="{B77634BA-340F-418B-A119-14DD5CBC52A2}" type="presOf" srcId="{0C5AA727-226B-442B-A9F0-5587C6A05DEF}" destId="{538E0CFC-76C7-4D5D-BCC4-347B029BE843}" srcOrd="0" destOrd="0" presId="urn:microsoft.com/office/officeart/2005/8/layout/chevron1"/>
    <dgm:cxn modelId="{A073AC2E-7E7A-47BF-A1D2-193A3846331E}" type="presOf" srcId="{C2147C1E-C338-415E-BDAB-EE8ED2581472}" destId="{CB4F0459-F60A-4C7A-8B99-4E95522428CA}" srcOrd="0" destOrd="0" presId="urn:microsoft.com/office/officeart/2005/8/layout/chevron1"/>
    <dgm:cxn modelId="{DB1AA995-E530-45CF-BF36-91D505DA72E1}" type="presOf" srcId="{F6B55F32-B854-4580-A36C-A47787796746}" destId="{C726ACA8-9FCA-4D41-BFA7-EFBE1D7A735B}" srcOrd="0" destOrd="0" presId="urn:microsoft.com/office/officeart/2005/8/layout/chevron1"/>
    <dgm:cxn modelId="{3606C989-C5D1-4E23-996F-3CB58CB941CC}" srcId="{B18823D0-652C-4E3F-B14F-A0C8C5179384}" destId="{F6B55F32-B854-4580-A36C-A47787796746}" srcOrd="2" destOrd="0" parTransId="{6CD4390F-5F1A-4792-9D0C-550DA3670A0C}" sibTransId="{F16CDF78-8E38-4DCC-8460-4D8EBBAB707C}"/>
    <dgm:cxn modelId="{F5B48483-5840-4379-9308-83F1EB0AC3B6}" type="presOf" srcId="{F67CFDEB-DD65-4403-AA6A-7837FBD68347}" destId="{C4F24742-FBC2-456C-869F-AAC0FA99AB21}" srcOrd="0" destOrd="0" presId="urn:microsoft.com/office/officeart/2005/8/layout/chevron1"/>
    <dgm:cxn modelId="{29715287-5985-462F-9D42-9BEE5934C5A0}" type="presParOf" srcId="{FBDD85D4-05AF-476B-BF05-45B5055E0719}" destId="{538E0CFC-76C7-4D5D-BCC4-347B029BE843}" srcOrd="0" destOrd="0" presId="urn:microsoft.com/office/officeart/2005/8/layout/chevron1"/>
    <dgm:cxn modelId="{AAA6EE4A-CF25-4FC4-80EC-2391AE57B177}" type="presParOf" srcId="{FBDD85D4-05AF-476B-BF05-45B5055E0719}" destId="{B984A4FD-58D1-41AD-815D-007DDC095B4C}" srcOrd="1" destOrd="0" presId="urn:microsoft.com/office/officeart/2005/8/layout/chevron1"/>
    <dgm:cxn modelId="{280CF565-2472-43E8-B8E6-8DC032F073DC}" type="presParOf" srcId="{FBDD85D4-05AF-476B-BF05-45B5055E0719}" destId="{CB4F0459-F60A-4C7A-8B99-4E95522428CA}" srcOrd="2" destOrd="0" presId="urn:microsoft.com/office/officeart/2005/8/layout/chevron1"/>
    <dgm:cxn modelId="{EDF7B5E7-C433-456C-82F3-02E96F4A26A1}" type="presParOf" srcId="{FBDD85D4-05AF-476B-BF05-45B5055E0719}" destId="{8C1FFD70-888E-4C11-8A3E-D0B0EF51C478}" srcOrd="3" destOrd="0" presId="urn:microsoft.com/office/officeart/2005/8/layout/chevron1"/>
    <dgm:cxn modelId="{23AD7A83-AB8C-4ECF-A71B-0679865A10E8}" type="presParOf" srcId="{FBDD85D4-05AF-476B-BF05-45B5055E0719}" destId="{C726ACA8-9FCA-4D41-BFA7-EFBE1D7A735B}" srcOrd="4" destOrd="0" presId="urn:microsoft.com/office/officeart/2005/8/layout/chevron1"/>
    <dgm:cxn modelId="{14005718-3E8C-4046-91A7-C21D8DF1E694}" type="presParOf" srcId="{FBDD85D4-05AF-476B-BF05-45B5055E0719}" destId="{A1DC3F37-8C8A-48B7-AD98-379057F219B1}" srcOrd="5" destOrd="0" presId="urn:microsoft.com/office/officeart/2005/8/layout/chevron1"/>
    <dgm:cxn modelId="{E62F91FF-9FB1-4363-8B0F-6B9B1128F3AE}" type="presParOf" srcId="{FBDD85D4-05AF-476B-BF05-45B5055E0719}" destId="{C4F24742-FBC2-456C-869F-AAC0FA99AB21}" srcOrd="6" destOrd="0" presId="urn:microsoft.com/office/officeart/2005/8/layout/chevron1"/>
    <dgm:cxn modelId="{68702F5C-8EAA-4D0A-A7AA-3268796186F0}" type="presParOf" srcId="{FBDD85D4-05AF-476B-BF05-45B5055E0719}" destId="{A631D340-70C6-4596-A3EF-7753EDEC54D2}" srcOrd="7" destOrd="0" presId="urn:microsoft.com/office/officeart/2005/8/layout/chevron1"/>
    <dgm:cxn modelId="{26CA0FBB-47FA-48DA-BC2E-43EEE0F9A448}" type="presParOf" srcId="{FBDD85D4-05AF-476B-BF05-45B5055E0719}" destId="{605AFC33-27B9-4464-8C91-1B6360D33252}"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46C28-1314-4CDB-87F9-5DE50E9A06A8}" type="doc">
      <dgm:prSet loTypeId="urn:microsoft.com/office/officeart/2005/8/layout/chevron1" loCatId="process" qsTypeId="urn:microsoft.com/office/officeart/2005/8/quickstyle/simple1" qsCatId="simple" csTypeId="urn:microsoft.com/office/officeart/2005/8/colors/accent1_2" csCatId="accent1" phldr="1"/>
      <dgm:spPr/>
    </dgm:pt>
    <dgm:pt modelId="{3DBCA436-42EB-46C4-A847-7E945666A044}">
      <dgm:prSet phldrT="[Text]" custT="1"/>
      <dgm:spPr/>
      <dgm:t>
        <a:bodyPr/>
        <a:lstStyle/>
        <a:p>
          <a:r>
            <a:rPr lang="et-EE" sz="1200" dirty="0" smtClean="0"/>
            <a:t>Seireandmed</a:t>
          </a:r>
          <a:endParaRPr lang="en-US" sz="1200" dirty="0"/>
        </a:p>
      </dgm:t>
    </dgm:pt>
    <dgm:pt modelId="{47FC7EC6-7B3B-4A3F-9434-A09FEBD3A3CB}" type="parTrans" cxnId="{E9BE84DA-48A5-4B4F-A0F6-4E8F7B2B886D}">
      <dgm:prSet/>
      <dgm:spPr/>
      <dgm:t>
        <a:bodyPr/>
        <a:lstStyle/>
        <a:p>
          <a:endParaRPr lang="en-US" sz="1800"/>
        </a:p>
      </dgm:t>
    </dgm:pt>
    <dgm:pt modelId="{CB2538D2-4C6E-43ED-98A6-B88D1E2B8F40}" type="sibTrans" cxnId="{E9BE84DA-48A5-4B4F-A0F6-4E8F7B2B886D}">
      <dgm:prSet/>
      <dgm:spPr/>
      <dgm:t>
        <a:bodyPr/>
        <a:lstStyle/>
        <a:p>
          <a:endParaRPr lang="en-US" sz="1800"/>
        </a:p>
      </dgm:t>
    </dgm:pt>
    <dgm:pt modelId="{F8638EC4-311C-484C-86A6-22583692471F}">
      <dgm:prSet phldrT="[Text]" custT="1"/>
      <dgm:spPr/>
      <dgm:t>
        <a:bodyPr/>
        <a:lstStyle/>
        <a:p>
          <a:r>
            <a:rPr lang="et-EE" sz="1200" dirty="0" smtClean="0"/>
            <a:t>Tegevused</a:t>
          </a:r>
          <a:endParaRPr lang="en-US" sz="1200" dirty="0"/>
        </a:p>
      </dgm:t>
    </dgm:pt>
    <dgm:pt modelId="{7527AB2F-35E5-49DB-B6A3-C297B45C8E08}" type="parTrans" cxnId="{BC2A6ADB-FC52-455F-B403-62EACD30631F}">
      <dgm:prSet/>
      <dgm:spPr/>
      <dgm:t>
        <a:bodyPr/>
        <a:lstStyle/>
        <a:p>
          <a:endParaRPr lang="en-US" sz="1800"/>
        </a:p>
      </dgm:t>
    </dgm:pt>
    <dgm:pt modelId="{3CC9DDCA-0E06-4F96-8C47-D313F45081E5}" type="sibTrans" cxnId="{BC2A6ADB-FC52-455F-B403-62EACD30631F}">
      <dgm:prSet/>
      <dgm:spPr/>
      <dgm:t>
        <a:bodyPr/>
        <a:lstStyle/>
        <a:p>
          <a:endParaRPr lang="en-US" sz="1800"/>
        </a:p>
      </dgm:t>
    </dgm:pt>
    <dgm:pt modelId="{A849E00A-684E-4B05-8E41-C6B03B407EB2}">
      <dgm:prSet phldrT="[Text]" custT="1"/>
      <dgm:spPr/>
      <dgm:t>
        <a:bodyPr/>
        <a:lstStyle/>
        <a:p>
          <a:r>
            <a:rPr lang="et-EE" sz="1200" dirty="0" smtClean="0"/>
            <a:t>Katastritunnused</a:t>
          </a:r>
          <a:endParaRPr lang="en-US" sz="1200" dirty="0"/>
        </a:p>
      </dgm:t>
    </dgm:pt>
    <dgm:pt modelId="{063DECA5-2C4C-4A85-84A8-9B96CEA035D0}" type="parTrans" cxnId="{3462E21A-C9BF-486E-877F-7F6883396A5E}">
      <dgm:prSet/>
      <dgm:spPr/>
      <dgm:t>
        <a:bodyPr/>
        <a:lstStyle/>
        <a:p>
          <a:endParaRPr lang="en-US" sz="1800"/>
        </a:p>
      </dgm:t>
    </dgm:pt>
    <dgm:pt modelId="{13C1D169-7A8A-4DF4-8AA8-F89A69D2F3C3}" type="sibTrans" cxnId="{3462E21A-C9BF-486E-877F-7F6883396A5E}">
      <dgm:prSet/>
      <dgm:spPr/>
      <dgm:t>
        <a:bodyPr/>
        <a:lstStyle/>
        <a:p>
          <a:endParaRPr lang="en-US" sz="1800"/>
        </a:p>
      </dgm:t>
    </dgm:pt>
    <dgm:pt modelId="{D412D610-D5F4-4600-9794-EE27C09C5F37}">
      <dgm:prSet phldrT="[Text]" custT="1"/>
      <dgm:spPr/>
      <dgm:t>
        <a:bodyPr/>
        <a:lstStyle/>
        <a:p>
          <a:r>
            <a:rPr lang="et-EE" sz="1200" dirty="0" smtClean="0"/>
            <a:t>Lisadokumendid</a:t>
          </a:r>
          <a:endParaRPr lang="en-US" sz="1200" dirty="0"/>
        </a:p>
      </dgm:t>
    </dgm:pt>
    <dgm:pt modelId="{BF0EA3D0-E0AA-4AA9-B16A-561C3C3FA537}" type="parTrans" cxnId="{67FC77E4-CECD-4462-AF0F-C1726286DCA8}">
      <dgm:prSet/>
      <dgm:spPr/>
      <dgm:t>
        <a:bodyPr/>
        <a:lstStyle/>
        <a:p>
          <a:endParaRPr lang="en-US" sz="1800"/>
        </a:p>
      </dgm:t>
    </dgm:pt>
    <dgm:pt modelId="{9B51538F-7F8B-46AC-896D-C08CBE997891}" type="sibTrans" cxnId="{67FC77E4-CECD-4462-AF0F-C1726286DCA8}">
      <dgm:prSet/>
      <dgm:spPr/>
      <dgm:t>
        <a:bodyPr/>
        <a:lstStyle/>
        <a:p>
          <a:endParaRPr lang="en-US" sz="1800"/>
        </a:p>
      </dgm:t>
    </dgm:pt>
    <dgm:pt modelId="{FBA426D7-C9EF-4095-B45B-0FF5EE03BD93}">
      <dgm:prSet phldrT="[Text]" custT="1"/>
      <dgm:spPr/>
      <dgm:t>
        <a:bodyPr/>
        <a:lstStyle/>
        <a:p>
          <a:r>
            <a:rPr lang="et-EE" sz="1200" dirty="0" smtClean="0"/>
            <a:t>VKE</a:t>
          </a:r>
          <a:endParaRPr lang="en-US" sz="1200" dirty="0"/>
        </a:p>
      </dgm:t>
    </dgm:pt>
    <dgm:pt modelId="{67FDA20C-5221-44F3-B1F5-AA39AF086C96}" type="parTrans" cxnId="{1E4BBD47-015B-4401-A144-671E478BA605}">
      <dgm:prSet/>
      <dgm:spPr/>
      <dgm:t>
        <a:bodyPr/>
        <a:lstStyle/>
        <a:p>
          <a:endParaRPr lang="en-US" sz="1800"/>
        </a:p>
      </dgm:t>
    </dgm:pt>
    <dgm:pt modelId="{729A7170-7304-4CEE-B8FB-43B8EEC2D78D}" type="sibTrans" cxnId="{1E4BBD47-015B-4401-A144-671E478BA605}">
      <dgm:prSet/>
      <dgm:spPr/>
      <dgm:t>
        <a:bodyPr/>
        <a:lstStyle/>
        <a:p>
          <a:endParaRPr lang="en-US" sz="1800"/>
        </a:p>
      </dgm:t>
    </dgm:pt>
    <dgm:pt modelId="{397D90AA-4495-4B2A-A156-DCD020128559}">
      <dgm:prSet phldrT="[Text]" custT="1"/>
      <dgm:spPr/>
      <dgm:t>
        <a:bodyPr/>
        <a:lstStyle/>
        <a:p>
          <a:r>
            <a:rPr lang="et-EE" sz="1200" dirty="0" smtClean="0"/>
            <a:t>Esitamine</a:t>
          </a:r>
          <a:endParaRPr lang="en-US" sz="1200" dirty="0"/>
        </a:p>
      </dgm:t>
    </dgm:pt>
    <dgm:pt modelId="{CD181604-9590-4145-A3EB-68F815655427}" type="parTrans" cxnId="{7BD0D01E-1376-4D09-8F70-FC1731EEF606}">
      <dgm:prSet/>
      <dgm:spPr/>
      <dgm:t>
        <a:bodyPr/>
        <a:lstStyle/>
        <a:p>
          <a:endParaRPr lang="en-US" sz="1800"/>
        </a:p>
      </dgm:t>
    </dgm:pt>
    <dgm:pt modelId="{75036200-F514-4FD7-B8B0-C7C4ECAEC9DD}" type="sibTrans" cxnId="{7BD0D01E-1376-4D09-8F70-FC1731EEF606}">
      <dgm:prSet/>
      <dgm:spPr/>
      <dgm:t>
        <a:bodyPr/>
        <a:lstStyle/>
        <a:p>
          <a:endParaRPr lang="en-US" sz="1800"/>
        </a:p>
      </dgm:t>
    </dgm:pt>
    <dgm:pt modelId="{0EE077C6-79BC-4A3C-BD10-0545E7144E06}" type="pres">
      <dgm:prSet presAssocID="{F6446C28-1314-4CDB-87F9-5DE50E9A06A8}" presName="Name0" presStyleCnt="0">
        <dgm:presLayoutVars>
          <dgm:dir/>
          <dgm:animLvl val="lvl"/>
          <dgm:resizeHandles val="exact"/>
        </dgm:presLayoutVars>
      </dgm:prSet>
      <dgm:spPr/>
    </dgm:pt>
    <dgm:pt modelId="{DEB4F638-737C-4DE0-A2EE-4DC40EB4C709}" type="pres">
      <dgm:prSet presAssocID="{3DBCA436-42EB-46C4-A847-7E945666A044}" presName="parTxOnly" presStyleLbl="node1" presStyleIdx="0" presStyleCnt="6">
        <dgm:presLayoutVars>
          <dgm:chMax val="0"/>
          <dgm:chPref val="0"/>
          <dgm:bulletEnabled val="1"/>
        </dgm:presLayoutVars>
      </dgm:prSet>
      <dgm:spPr/>
      <dgm:t>
        <a:bodyPr/>
        <a:lstStyle/>
        <a:p>
          <a:endParaRPr lang="en-US"/>
        </a:p>
      </dgm:t>
    </dgm:pt>
    <dgm:pt modelId="{2F626A17-F24C-4959-9D77-5548F2E18AC2}" type="pres">
      <dgm:prSet presAssocID="{CB2538D2-4C6E-43ED-98A6-B88D1E2B8F40}" presName="parTxOnlySpace" presStyleCnt="0"/>
      <dgm:spPr/>
    </dgm:pt>
    <dgm:pt modelId="{955B9863-B5D0-420E-82DF-D8BBDCD538E8}" type="pres">
      <dgm:prSet presAssocID="{F8638EC4-311C-484C-86A6-22583692471F}" presName="parTxOnly" presStyleLbl="node1" presStyleIdx="1" presStyleCnt="6">
        <dgm:presLayoutVars>
          <dgm:chMax val="0"/>
          <dgm:chPref val="0"/>
          <dgm:bulletEnabled val="1"/>
        </dgm:presLayoutVars>
      </dgm:prSet>
      <dgm:spPr/>
      <dgm:t>
        <a:bodyPr/>
        <a:lstStyle/>
        <a:p>
          <a:endParaRPr lang="en-US"/>
        </a:p>
      </dgm:t>
    </dgm:pt>
    <dgm:pt modelId="{028B2BED-C87D-49E7-955B-4972BAD4C0E9}" type="pres">
      <dgm:prSet presAssocID="{3CC9DDCA-0E06-4F96-8C47-D313F45081E5}" presName="parTxOnlySpace" presStyleCnt="0"/>
      <dgm:spPr/>
    </dgm:pt>
    <dgm:pt modelId="{DBFFFF9B-67C6-4F03-A4BF-D58863822235}" type="pres">
      <dgm:prSet presAssocID="{A849E00A-684E-4B05-8E41-C6B03B407EB2}" presName="parTxOnly" presStyleLbl="node1" presStyleIdx="2" presStyleCnt="6">
        <dgm:presLayoutVars>
          <dgm:chMax val="0"/>
          <dgm:chPref val="0"/>
          <dgm:bulletEnabled val="1"/>
        </dgm:presLayoutVars>
      </dgm:prSet>
      <dgm:spPr/>
      <dgm:t>
        <a:bodyPr/>
        <a:lstStyle/>
        <a:p>
          <a:endParaRPr lang="en-US"/>
        </a:p>
      </dgm:t>
    </dgm:pt>
    <dgm:pt modelId="{B358E003-B176-49E0-9AA2-E2DBBC641BFF}" type="pres">
      <dgm:prSet presAssocID="{13C1D169-7A8A-4DF4-8AA8-F89A69D2F3C3}" presName="parTxOnlySpace" presStyleCnt="0"/>
      <dgm:spPr/>
    </dgm:pt>
    <dgm:pt modelId="{01750FDA-E386-46FB-A86B-F9DDB84FA7A2}" type="pres">
      <dgm:prSet presAssocID="{D412D610-D5F4-4600-9794-EE27C09C5F37}" presName="parTxOnly" presStyleLbl="node1" presStyleIdx="3" presStyleCnt="6">
        <dgm:presLayoutVars>
          <dgm:chMax val="0"/>
          <dgm:chPref val="0"/>
          <dgm:bulletEnabled val="1"/>
        </dgm:presLayoutVars>
      </dgm:prSet>
      <dgm:spPr/>
      <dgm:t>
        <a:bodyPr/>
        <a:lstStyle/>
        <a:p>
          <a:endParaRPr lang="en-US"/>
        </a:p>
      </dgm:t>
    </dgm:pt>
    <dgm:pt modelId="{C384C97C-BAE4-48C6-9FF8-7E0934A2C6DD}" type="pres">
      <dgm:prSet presAssocID="{9B51538F-7F8B-46AC-896D-C08CBE997891}" presName="parTxOnlySpace" presStyleCnt="0"/>
      <dgm:spPr/>
    </dgm:pt>
    <dgm:pt modelId="{5DF175FF-09FE-40ED-AE53-4717FE75B226}" type="pres">
      <dgm:prSet presAssocID="{FBA426D7-C9EF-4095-B45B-0FF5EE03BD93}" presName="parTxOnly" presStyleLbl="node1" presStyleIdx="4" presStyleCnt="6">
        <dgm:presLayoutVars>
          <dgm:chMax val="0"/>
          <dgm:chPref val="0"/>
          <dgm:bulletEnabled val="1"/>
        </dgm:presLayoutVars>
      </dgm:prSet>
      <dgm:spPr/>
      <dgm:t>
        <a:bodyPr/>
        <a:lstStyle/>
        <a:p>
          <a:endParaRPr lang="en-US"/>
        </a:p>
      </dgm:t>
    </dgm:pt>
    <dgm:pt modelId="{0EA8F69C-1E3D-4001-B32B-2354CBC104C5}" type="pres">
      <dgm:prSet presAssocID="{729A7170-7304-4CEE-B8FB-43B8EEC2D78D}" presName="parTxOnlySpace" presStyleCnt="0"/>
      <dgm:spPr/>
    </dgm:pt>
    <dgm:pt modelId="{F451A30E-68EA-4A05-8689-217708DCB965}" type="pres">
      <dgm:prSet presAssocID="{397D90AA-4495-4B2A-A156-DCD020128559}" presName="parTxOnly" presStyleLbl="node1" presStyleIdx="5" presStyleCnt="6">
        <dgm:presLayoutVars>
          <dgm:chMax val="0"/>
          <dgm:chPref val="0"/>
          <dgm:bulletEnabled val="1"/>
        </dgm:presLayoutVars>
      </dgm:prSet>
      <dgm:spPr/>
      <dgm:t>
        <a:bodyPr/>
        <a:lstStyle/>
        <a:p>
          <a:endParaRPr lang="en-US"/>
        </a:p>
      </dgm:t>
    </dgm:pt>
  </dgm:ptLst>
  <dgm:cxnLst>
    <dgm:cxn modelId="{90CBF58F-1E22-4C7E-A01B-56E56DD90C11}" type="presOf" srcId="{3DBCA436-42EB-46C4-A847-7E945666A044}" destId="{DEB4F638-737C-4DE0-A2EE-4DC40EB4C709}" srcOrd="0" destOrd="0" presId="urn:microsoft.com/office/officeart/2005/8/layout/chevron1"/>
    <dgm:cxn modelId="{67FC77E4-CECD-4462-AF0F-C1726286DCA8}" srcId="{F6446C28-1314-4CDB-87F9-5DE50E9A06A8}" destId="{D412D610-D5F4-4600-9794-EE27C09C5F37}" srcOrd="3" destOrd="0" parTransId="{BF0EA3D0-E0AA-4AA9-B16A-561C3C3FA537}" sibTransId="{9B51538F-7F8B-46AC-896D-C08CBE997891}"/>
    <dgm:cxn modelId="{2FF93CE9-90EE-4E86-B8CF-4A2D5F84675F}" type="presOf" srcId="{397D90AA-4495-4B2A-A156-DCD020128559}" destId="{F451A30E-68EA-4A05-8689-217708DCB965}" srcOrd="0" destOrd="0" presId="urn:microsoft.com/office/officeart/2005/8/layout/chevron1"/>
    <dgm:cxn modelId="{BC2A6ADB-FC52-455F-B403-62EACD30631F}" srcId="{F6446C28-1314-4CDB-87F9-5DE50E9A06A8}" destId="{F8638EC4-311C-484C-86A6-22583692471F}" srcOrd="1" destOrd="0" parTransId="{7527AB2F-35E5-49DB-B6A3-C297B45C8E08}" sibTransId="{3CC9DDCA-0E06-4F96-8C47-D313F45081E5}"/>
    <dgm:cxn modelId="{1E4BBD47-015B-4401-A144-671E478BA605}" srcId="{F6446C28-1314-4CDB-87F9-5DE50E9A06A8}" destId="{FBA426D7-C9EF-4095-B45B-0FF5EE03BD93}" srcOrd="4" destOrd="0" parTransId="{67FDA20C-5221-44F3-B1F5-AA39AF086C96}" sibTransId="{729A7170-7304-4CEE-B8FB-43B8EEC2D78D}"/>
    <dgm:cxn modelId="{E9BE84DA-48A5-4B4F-A0F6-4E8F7B2B886D}" srcId="{F6446C28-1314-4CDB-87F9-5DE50E9A06A8}" destId="{3DBCA436-42EB-46C4-A847-7E945666A044}" srcOrd="0" destOrd="0" parTransId="{47FC7EC6-7B3B-4A3F-9434-A09FEBD3A3CB}" sibTransId="{CB2538D2-4C6E-43ED-98A6-B88D1E2B8F40}"/>
    <dgm:cxn modelId="{2ACAF39B-6CAF-48BA-9EB7-1B9C540F75FB}" type="presOf" srcId="{A849E00A-684E-4B05-8E41-C6B03B407EB2}" destId="{DBFFFF9B-67C6-4F03-A4BF-D58863822235}" srcOrd="0" destOrd="0" presId="urn:microsoft.com/office/officeart/2005/8/layout/chevron1"/>
    <dgm:cxn modelId="{49C57F9C-120B-4695-8856-1C47E6D0F009}" type="presOf" srcId="{D412D610-D5F4-4600-9794-EE27C09C5F37}" destId="{01750FDA-E386-46FB-A86B-F9DDB84FA7A2}" srcOrd="0" destOrd="0" presId="urn:microsoft.com/office/officeart/2005/8/layout/chevron1"/>
    <dgm:cxn modelId="{7BD0D01E-1376-4D09-8F70-FC1731EEF606}" srcId="{F6446C28-1314-4CDB-87F9-5DE50E9A06A8}" destId="{397D90AA-4495-4B2A-A156-DCD020128559}" srcOrd="5" destOrd="0" parTransId="{CD181604-9590-4145-A3EB-68F815655427}" sibTransId="{75036200-F514-4FD7-B8B0-C7C4ECAEC9DD}"/>
    <dgm:cxn modelId="{3462E21A-C9BF-486E-877F-7F6883396A5E}" srcId="{F6446C28-1314-4CDB-87F9-5DE50E9A06A8}" destId="{A849E00A-684E-4B05-8E41-C6B03B407EB2}" srcOrd="2" destOrd="0" parTransId="{063DECA5-2C4C-4A85-84A8-9B96CEA035D0}" sibTransId="{13C1D169-7A8A-4DF4-8AA8-F89A69D2F3C3}"/>
    <dgm:cxn modelId="{DE73DE6C-64F5-43FE-87BB-935A49B029E0}" type="presOf" srcId="{FBA426D7-C9EF-4095-B45B-0FF5EE03BD93}" destId="{5DF175FF-09FE-40ED-AE53-4717FE75B226}" srcOrd="0" destOrd="0" presId="urn:microsoft.com/office/officeart/2005/8/layout/chevron1"/>
    <dgm:cxn modelId="{29A17EB8-7F37-4EC4-B838-C354C3863F53}" type="presOf" srcId="{F6446C28-1314-4CDB-87F9-5DE50E9A06A8}" destId="{0EE077C6-79BC-4A3C-BD10-0545E7144E06}" srcOrd="0" destOrd="0" presId="urn:microsoft.com/office/officeart/2005/8/layout/chevron1"/>
    <dgm:cxn modelId="{2149F0E8-1BD6-4A11-BE15-B3D3CCD63B2F}" type="presOf" srcId="{F8638EC4-311C-484C-86A6-22583692471F}" destId="{955B9863-B5D0-420E-82DF-D8BBDCD538E8}" srcOrd="0" destOrd="0" presId="urn:microsoft.com/office/officeart/2005/8/layout/chevron1"/>
    <dgm:cxn modelId="{72C816FF-F110-4BA3-9521-7C652C2D5BB1}" type="presParOf" srcId="{0EE077C6-79BC-4A3C-BD10-0545E7144E06}" destId="{DEB4F638-737C-4DE0-A2EE-4DC40EB4C709}" srcOrd="0" destOrd="0" presId="urn:microsoft.com/office/officeart/2005/8/layout/chevron1"/>
    <dgm:cxn modelId="{77B74909-C957-4986-84DA-280FA85659C5}" type="presParOf" srcId="{0EE077C6-79BC-4A3C-BD10-0545E7144E06}" destId="{2F626A17-F24C-4959-9D77-5548F2E18AC2}" srcOrd="1" destOrd="0" presId="urn:microsoft.com/office/officeart/2005/8/layout/chevron1"/>
    <dgm:cxn modelId="{72372BD9-6EAF-47A8-B6C7-A9C8A983DB75}" type="presParOf" srcId="{0EE077C6-79BC-4A3C-BD10-0545E7144E06}" destId="{955B9863-B5D0-420E-82DF-D8BBDCD538E8}" srcOrd="2" destOrd="0" presId="urn:microsoft.com/office/officeart/2005/8/layout/chevron1"/>
    <dgm:cxn modelId="{1772BCB2-B4B3-4283-99B4-DF4F6711E6C0}" type="presParOf" srcId="{0EE077C6-79BC-4A3C-BD10-0545E7144E06}" destId="{028B2BED-C87D-49E7-955B-4972BAD4C0E9}" srcOrd="3" destOrd="0" presId="urn:microsoft.com/office/officeart/2005/8/layout/chevron1"/>
    <dgm:cxn modelId="{CC8D4B3A-BE69-44FB-8543-1B7AD613C88C}" type="presParOf" srcId="{0EE077C6-79BC-4A3C-BD10-0545E7144E06}" destId="{DBFFFF9B-67C6-4F03-A4BF-D58863822235}" srcOrd="4" destOrd="0" presId="urn:microsoft.com/office/officeart/2005/8/layout/chevron1"/>
    <dgm:cxn modelId="{AB677535-BBEC-4F64-A71A-9FECAD9DBF28}" type="presParOf" srcId="{0EE077C6-79BC-4A3C-BD10-0545E7144E06}" destId="{B358E003-B176-49E0-9AA2-E2DBBC641BFF}" srcOrd="5" destOrd="0" presId="urn:microsoft.com/office/officeart/2005/8/layout/chevron1"/>
    <dgm:cxn modelId="{E417AC7F-96CA-46F0-8127-3F0752AF30C5}" type="presParOf" srcId="{0EE077C6-79BC-4A3C-BD10-0545E7144E06}" destId="{01750FDA-E386-46FB-A86B-F9DDB84FA7A2}" srcOrd="6" destOrd="0" presId="urn:microsoft.com/office/officeart/2005/8/layout/chevron1"/>
    <dgm:cxn modelId="{41080B2C-8323-452F-B92B-31BA5951F238}" type="presParOf" srcId="{0EE077C6-79BC-4A3C-BD10-0545E7144E06}" destId="{C384C97C-BAE4-48C6-9FF8-7E0934A2C6DD}" srcOrd="7" destOrd="0" presId="urn:microsoft.com/office/officeart/2005/8/layout/chevron1"/>
    <dgm:cxn modelId="{B38B1850-F83D-49D4-B196-FA6ABCDD9D11}" type="presParOf" srcId="{0EE077C6-79BC-4A3C-BD10-0545E7144E06}" destId="{5DF175FF-09FE-40ED-AE53-4717FE75B226}" srcOrd="8" destOrd="0" presId="urn:microsoft.com/office/officeart/2005/8/layout/chevron1"/>
    <dgm:cxn modelId="{36510750-9045-413E-8377-4C4C2C4DB806}" type="presParOf" srcId="{0EE077C6-79BC-4A3C-BD10-0545E7144E06}" destId="{0EA8F69C-1E3D-4001-B32B-2354CBC104C5}" srcOrd="9" destOrd="0" presId="urn:microsoft.com/office/officeart/2005/8/layout/chevron1"/>
    <dgm:cxn modelId="{4B340737-68DB-4D57-8879-5ED9CE7A4892}" type="presParOf" srcId="{0EE077C6-79BC-4A3C-BD10-0545E7144E06}" destId="{F451A30E-68EA-4A05-8689-217708DCB965}"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E0CFC-76C7-4D5D-BCC4-347B029BE843}">
      <dsp:nvSpPr>
        <dsp:cNvPr id="0" name=""/>
        <dsp:cNvSpPr/>
      </dsp:nvSpPr>
      <dsp:spPr>
        <a:xfrm>
          <a:off x="2164" y="0"/>
          <a:ext cx="1926296" cy="6366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err="1" smtClean="0"/>
            <a:t>Üldandmed</a:t>
          </a:r>
          <a:endParaRPr lang="en-US" sz="1200" kern="1200" dirty="0"/>
        </a:p>
      </dsp:txBody>
      <dsp:txXfrm>
        <a:off x="320469" y="0"/>
        <a:ext cx="1289687" cy="636609"/>
      </dsp:txXfrm>
    </dsp:sp>
    <dsp:sp modelId="{CB4F0459-F60A-4C7A-8B99-4E95522428CA}">
      <dsp:nvSpPr>
        <dsp:cNvPr id="0" name=""/>
        <dsp:cNvSpPr/>
      </dsp:nvSpPr>
      <dsp:spPr>
        <a:xfrm>
          <a:off x="1735831" y="0"/>
          <a:ext cx="1926296" cy="6366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Detailandmed</a:t>
          </a:r>
          <a:endParaRPr lang="en-US" sz="1050" kern="1200" dirty="0"/>
        </a:p>
      </dsp:txBody>
      <dsp:txXfrm>
        <a:off x="2054136" y="0"/>
        <a:ext cx="1289687" cy="636609"/>
      </dsp:txXfrm>
    </dsp:sp>
    <dsp:sp modelId="{C726ACA8-9FCA-4D41-BFA7-EFBE1D7A735B}">
      <dsp:nvSpPr>
        <dsp:cNvPr id="0" name=""/>
        <dsp:cNvSpPr/>
      </dsp:nvSpPr>
      <dsp:spPr>
        <a:xfrm>
          <a:off x="3469497" y="0"/>
          <a:ext cx="1926296" cy="6366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Kasusaajad</a:t>
          </a:r>
          <a:endParaRPr lang="en-US" sz="1200" kern="1200" dirty="0"/>
        </a:p>
      </dsp:txBody>
      <dsp:txXfrm>
        <a:off x="3787802" y="0"/>
        <a:ext cx="1289687" cy="636609"/>
      </dsp:txXfrm>
    </dsp:sp>
    <dsp:sp modelId="{C4F24742-FBC2-456C-869F-AAC0FA99AB21}">
      <dsp:nvSpPr>
        <dsp:cNvPr id="0" name=""/>
        <dsp:cNvSpPr/>
      </dsp:nvSpPr>
      <dsp:spPr>
        <a:xfrm>
          <a:off x="5203164" y="0"/>
          <a:ext cx="1926296" cy="6366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Majandusaasta andmed</a:t>
          </a:r>
          <a:endParaRPr lang="en-US" sz="1200" kern="1200" dirty="0"/>
        </a:p>
      </dsp:txBody>
      <dsp:txXfrm>
        <a:off x="5521469" y="0"/>
        <a:ext cx="1289687" cy="636609"/>
      </dsp:txXfrm>
    </dsp:sp>
    <dsp:sp modelId="{605AFC33-27B9-4464-8C91-1B6360D33252}">
      <dsp:nvSpPr>
        <dsp:cNvPr id="0" name=""/>
        <dsp:cNvSpPr/>
      </dsp:nvSpPr>
      <dsp:spPr>
        <a:xfrm>
          <a:off x="6936831" y="0"/>
          <a:ext cx="1926296" cy="63660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Tulude/kulude aruanne</a:t>
          </a:r>
          <a:endParaRPr lang="en-US" sz="1200" kern="1200" dirty="0"/>
        </a:p>
      </dsp:txBody>
      <dsp:txXfrm>
        <a:off x="7255136" y="0"/>
        <a:ext cx="1289687" cy="636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4F638-737C-4DE0-A2EE-4DC40EB4C709}">
      <dsp:nvSpPr>
        <dsp:cNvPr id="0" name=""/>
        <dsp:cNvSpPr/>
      </dsp:nvSpPr>
      <dsp:spPr>
        <a:xfrm>
          <a:off x="5274" y="0"/>
          <a:ext cx="1962236" cy="6727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Seireandmed</a:t>
          </a:r>
          <a:endParaRPr lang="en-US" sz="1200" kern="1200" dirty="0"/>
        </a:p>
      </dsp:txBody>
      <dsp:txXfrm>
        <a:off x="341636" y="0"/>
        <a:ext cx="1289512" cy="672724"/>
      </dsp:txXfrm>
    </dsp:sp>
    <dsp:sp modelId="{955B9863-B5D0-420E-82DF-D8BBDCD538E8}">
      <dsp:nvSpPr>
        <dsp:cNvPr id="0" name=""/>
        <dsp:cNvSpPr/>
      </dsp:nvSpPr>
      <dsp:spPr>
        <a:xfrm>
          <a:off x="1771287" y="0"/>
          <a:ext cx="1962236" cy="6727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Tegevused</a:t>
          </a:r>
          <a:endParaRPr lang="en-US" sz="1200" kern="1200" dirty="0"/>
        </a:p>
      </dsp:txBody>
      <dsp:txXfrm>
        <a:off x="2107649" y="0"/>
        <a:ext cx="1289512" cy="672724"/>
      </dsp:txXfrm>
    </dsp:sp>
    <dsp:sp modelId="{DBFFFF9B-67C6-4F03-A4BF-D58863822235}">
      <dsp:nvSpPr>
        <dsp:cNvPr id="0" name=""/>
        <dsp:cNvSpPr/>
      </dsp:nvSpPr>
      <dsp:spPr>
        <a:xfrm>
          <a:off x="3537300" y="0"/>
          <a:ext cx="1962236" cy="6727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Katastritunnused</a:t>
          </a:r>
          <a:endParaRPr lang="en-US" sz="1200" kern="1200" dirty="0"/>
        </a:p>
      </dsp:txBody>
      <dsp:txXfrm>
        <a:off x="3873662" y="0"/>
        <a:ext cx="1289512" cy="672724"/>
      </dsp:txXfrm>
    </dsp:sp>
    <dsp:sp modelId="{01750FDA-E386-46FB-A86B-F9DDB84FA7A2}">
      <dsp:nvSpPr>
        <dsp:cNvPr id="0" name=""/>
        <dsp:cNvSpPr/>
      </dsp:nvSpPr>
      <dsp:spPr>
        <a:xfrm>
          <a:off x="5303313" y="0"/>
          <a:ext cx="1962236" cy="6727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Lisadokumendid</a:t>
          </a:r>
          <a:endParaRPr lang="en-US" sz="1200" kern="1200" dirty="0"/>
        </a:p>
      </dsp:txBody>
      <dsp:txXfrm>
        <a:off x="5639675" y="0"/>
        <a:ext cx="1289512" cy="672724"/>
      </dsp:txXfrm>
    </dsp:sp>
    <dsp:sp modelId="{5DF175FF-09FE-40ED-AE53-4717FE75B226}">
      <dsp:nvSpPr>
        <dsp:cNvPr id="0" name=""/>
        <dsp:cNvSpPr/>
      </dsp:nvSpPr>
      <dsp:spPr>
        <a:xfrm>
          <a:off x="7069326" y="0"/>
          <a:ext cx="1962236" cy="6727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VKE</a:t>
          </a:r>
          <a:endParaRPr lang="en-US" sz="1200" kern="1200" dirty="0"/>
        </a:p>
      </dsp:txBody>
      <dsp:txXfrm>
        <a:off x="7405688" y="0"/>
        <a:ext cx="1289512" cy="672724"/>
      </dsp:txXfrm>
    </dsp:sp>
    <dsp:sp modelId="{F451A30E-68EA-4A05-8689-217708DCB965}">
      <dsp:nvSpPr>
        <dsp:cNvPr id="0" name=""/>
        <dsp:cNvSpPr/>
      </dsp:nvSpPr>
      <dsp:spPr>
        <a:xfrm>
          <a:off x="8835339" y="0"/>
          <a:ext cx="1962236" cy="6727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t-EE" sz="1200" kern="1200" dirty="0" smtClean="0"/>
            <a:t>Esitamine</a:t>
          </a:r>
          <a:endParaRPr lang="en-US" sz="1200" kern="1200" dirty="0"/>
        </a:p>
      </dsp:txBody>
      <dsp:txXfrm>
        <a:off x="9171701" y="0"/>
        <a:ext cx="1289512" cy="6727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6C3C6-3013-43CA-A03A-8FFA681919E3}" type="datetimeFigureOut">
              <a:rPr lang="et-EE" smtClean="0"/>
              <a:t>19.07.2024</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E2171-7E84-48AB-9B81-4844D3C5FA71}" type="slidenum">
              <a:rPr lang="et-EE" smtClean="0"/>
              <a:t>‹#›</a:t>
            </a:fld>
            <a:endParaRPr lang="et-EE"/>
          </a:p>
        </p:txBody>
      </p:sp>
    </p:spTree>
    <p:extLst>
      <p:ext uri="{BB962C8B-B14F-4D97-AF65-F5344CB8AC3E}">
        <p14:creationId xmlns:p14="http://schemas.microsoft.com/office/powerpoint/2010/main" val="31684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Toetustaotlusel</a:t>
            </a:r>
            <a:r>
              <a:rPr lang="et-EE" baseline="0" dirty="0" smtClean="0"/>
              <a:t> 11 sammu</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2</a:t>
            </a:fld>
            <a:endParaRPr lang="et-EE"/>
          </a:p>
        </p:txBody>
      </p:sp>
    </p:spTree>
    <p:extLst>
      <p:ext uri="{BB962C8B-B14F-4D97-AF65-F5344CB8AC3E}">
        <p14:creationId xmlns:p14="http://schemas.microsoft.com/office/powerpoint/2010/main" val="137430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Majandusaasta</a:t>
            </a:r>
            <a:r>
              <a:rPr lang="et-EE" baseline="0" dirty="0" smtClean="0"/>
              <a:t> andmete samm on t</a:t>
            </a:r>
            <a:r>
              <a:rPr lang="et-EE" dirty="0" smtClean="0"/>
              <a:t>äidetav järgmiste tegevussuundade puhul: kui taotlust esitatakse</a:t>
            </a:r>
          </a:p>
          <a:p>
            <a:pPr marL="0" lvl="0" indent="0">
              <a:buNone/>
            </a:pPr>
            <a:r>
              <a:rPr lang="et-EE" dirty="0" smtClean="0"/>
              <a:t>1) Vee-elusressursside </a:t>
            </a:r>
            <a:r>
              <a:rPr lang="et-EE" dirty="0" err="1" smtClean="0"/>
              <a:t>väärindamise</a:t>
            </a:r>
            <a:r>
              <a:rPr lang="et-EE" dirty="0" smtClean="0"/>
              <a:t> ja otseturustamise tegevussuunda;</a:t>
            </a:r>
          </a:p>
          <a:p>
            <a:pPr marL="0" lvl="0" indent="0">
              <a:buNone/>
            </a:pPr>
            <a:r>
              <a:rPr lang="et-EE" dirty="0" smtClean="0"/>
              <a:t>3) Majandustegevuste mitmekesistamise tegevussuunda;</a:t>
            </a:r>
          </a:p>
          <a:p>
            <a:endParaRPr lang="et-EE" dirty="0" smtClean="0"/>
          </a:p>
          <a:p>
            <a:r>
              <a:rPr lang="et-EE" baseline="0" dirty="0" smtClean="0"/>
              <a:t>Äriühingute puhul, kelle kohta on äriregistris majandusaasta andmed olemas, täidetakse majandusaasta samm automaatsel äriregistri andmetega. </a:t>
            </a:r>
            <a:r>
              <a:rPr lang="et-EE" dirty="0" smtClean="0"/>
              <a:t>Uuenda andmeid Äriregistrist – kui andmeid ei ole (pole nii kaua tegutsenud näiteks), siis on nähtaval andmed</a:t>
            </a:r>
            <a:r>
              <a:rPr lang="et-EE" baseline="0" dirty="0" smtClean="0"/>
              <a:t> alates tegutsemise alustamisest.</a:t>
            </a:r>
          </a:p>
          <a:p>
            <a:r>
              <a:rPr lang="et-EE" baseline="0" dirty="0" smtClean="0"/>
              <a:t>FIE-de puhul avaneb muudetav majandusaasta vorm ja nad </a:t>
            </a:r>
            <a:r>
              <a:rPr lang="et-EE" baseline="0" dirty="0" smtClean="0"/>
              <a:t>sisestavad </a:t>
            </a:r>
            <a:r>
              <a:rPr lang="et-EE" baseline="0" dirty="0" smtClean="0"/>
              <a:t>enda majandusnäitajad ise.</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11</a:t>
            </a:fld>
            <a:endParaRPr lang="et-EE"/>
          </a:p>
        </p:txBody>
      </p:sp>
    </p:spTree>
    <p:extLst>
      <p:ext uri="{BB962C8B-B14F-4D97-AF65-F5344CB8AC3E}">
        <p14:creationId xmlns:p14="http://schemas.microsoft.com/office/powerpoint/2010/main" val="213943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i="1" kern="1200" dirty="0" smtClean="0">
                <a:solidFill>
                  <a:schemeClr val="tx1"/>
                </a:solidFill>
                <a:effectLst/>
                <a:latin typeface="+mn-lt"/>
                <a:ea typeface="+mn-ea"/>
                <a:cs typeface="+mn-cs"/>
              </a:rPr>
              <a:t>Tulude/kulude aruande samm on</a:t>
            </a:r>
            <a:r>
              <a:rPr lang="et-EE" sz="1200" b="1" i="1" kern="1200" baseline="0" dirty="0" smtClean="0">
                <a:solidFill>
                  <a:schemeClr val="tx1"/>
                </a:solidFill>
                <a:effectLst/>
                <a:latin typeface="+mn-lt"/>
                <a:ea typeface="+mn-ea"/>
                <a:cs typeface="+mn-cs"/>
              </a:rPr>
              <a:t> täpselt samasugune nagu eelmisel perioodil. Sisestada tuleb prognoositavad andmed praeguse ehk jooksva ning viie järgneva majandusaasta kohta. </a:t>
            </a:r>
            <a:endParaRPr lang="et-EE" sz="1200" b="1" i="1" kern="1200" dirty="0" smtClean="0">
              <a:solidFill>
                <a:schemeClr val="tx1"/>
              </a:solidFill>
              <a:effectLst/>
              <a:latin typeface="+mn-lt"/>
              <a:ea typeface="+mn-ea"/>
              <a:cs typeface="+mn-cs"/>
            </a:endParaRPr>
          </a:p>
          <a:p>
            <a:r>
              <a:rPr lang="et-EE" sz="1200" b="1" i="1" kern="1200" dirty="0" smtClean="0">
                <a:solidFill>
                  <a:schemeClr val="tx1"/>
                </a:solidFill>
                <a:effectLst/>
                <a:latin typeface="+mn-lt"/>
                <a:ea typeface="+mn-ea"/>
                <a:cs typeface="+mn-cs"/>
              </a:rPr>
              <a:t>Samm kuvatakse muudetavana, kui taotleja on esitanud taotluse:</a:t>
            </a:r>
            <a:endParaRPr lang="et-EE" sz="1200" b="1" i="0" kern="1200" dirty="0" smtClean="0">
              <a:solidFill>
                <a:schemeClr val="tx1"/>
              </a:solidFill>
              <a:effectLst/>
              <a:latin typeface="+mn-lt"/>
              <a:ea typeface="+mn-ea"/>
              <a:cs typeface="+mn-cs"/>
            </a:endParaRPr>
          </a:p>
          <a:p>
            <a:r>
              <a:rPr lang="et-EE" sz="1200" b="1" i="1" kern="1200" dirty="0" smtClean="0">
                <a:solidFill>
                  <a:schemeClr val="tx1"/>
                </a:solidFill>
                <a:effectLst/>
                <a:latin typeface="+mn-lt"/>
                <a:ea typeface="+mn-ea"/>
                <a:cs typeface="+mn-cs"/>
              </a:rPr>
              <a:t>1) Vee-elusressursside </a:t>
            </a:r>
            <a:r>
              <a:rPr lang="et-EE" sz="1200" b="1" i="1" kern="1200" dirty="0" err="1" smtClean="0">
                <a:solidFill>
                  <a:schemeClr val="tx1"/>
                </a:solidFill>
                <a:effectLst/>
                <a:latin typeface="+mn-lt"/>
                <a:ea typeface="+mn-ea"/>
                <a:cs typeface="+mn-cs"/>
              </a:rPr>
              <a:t>väärindamise</a:t>
            </a:r>
            <a:r>
              <a:rPr lang="et-EE" sz="1200" b="1" i="1" kern="1200" dirty="0" smtClean="0">
                <a:solidFill>
                  <a:schemeClr val="tx1"/>
                </a:solidFill>
                <a:effectLst/>
                <a:latin typeface="+mn-lt"/>
                <a:ea typeface="+mn-ea"/>
                <a:cs typeface="+mn-cs"/>
              </a:rPr>
              <a:t> ja otseturustamise tegevussuunda;</a:t>
            </a:r>
            <a:endParaRPr lang="et-EE" sz="1200" b="1" i="0" kern="1200" dirty="0" smtClean="0">
              <a:solidFill>
                <a:schemeClr val="tx1"/>
              </a:solidFill>
              <a:effectLst/>
              <a:latin typeface="+mn-lt"/>
              <a:ea typeface="+mn-ea"/>
              <a:cs typeface="+mn-cs"/>
            </a:endParaRPr>
          </a:p>
          <a:p>
            <a:r>
              <a:rPr lang="et-EE" sz="1200" b="1" i="1" kern="1200" dirty="0" smtClean="0">
                <a:solidFill>
                  <a:schemeClr val="tx1"/>
                </a:solidFill>
                <a:effectLst/>
                <a:latin typeface="+mn-lt"/>
                <a:ea typeface="+mn-ea"/>
                <a:cs typeface="+mn-cs"/>
              </a:rPr>
              <a:t>2) Sadamate taristu parendamise ja pakutavate teenuste mitmekesistamise tegevussuunda või;</a:t>
            </a:r>
            <a:endParaRPr lang="et-EE" sz="1200" b="1" i="0" kern="1200" dirty="0" smtClean="0">
              <a:solidFill>
                <a:schemeClr val="tx1"/>
              </a:solidFill>
              <a:effectLst/>
              <a:latin typeface="+mn-lt"/>
              <a:ea typeface="+mn-ea"/>
              <a:cs typeface="+mn-cs"/>
            </a:endParaRPr>
          </a:p>
          <a:p>
            <a:r>
              <a:rPr lang="et-EE" sz="1200" b="1" i="1" kern="1200" dirty="0" smtClean="0">
                <a:solidFill>
                  <a:schemeClr val="tx1"/>
                </a:solidFill>
                <a:effectLst/>
                <a:latin typeface="+mn-lt"/>
                <a:ea typeface="+mn-ea"/>
                <a:cs typeface="+mn-cs"/>
              </a:rPr>
              <a:t>3) Majandustegevuste mitmekesistamise tegevussuunda;</a:t>
            </a:r>
            <a:endParaRPr lang="et-EE" sz="1200" b="1" i="0" kern="1200" dirty="0" smtClean="0">
              <a:solidFill>
                <a:schemeClr val="tx1"/>
              </a:solidFill>
              <a:effectLst/>
              <a:latin typeface="+mn-lt"/>
              <a:ea typeface="+mn-ea"/>
              <a:cs typeface="+mn-cs"/>
            </a:endParaRPr>
          </a:p>
          <a:p>
            <a:r>
              <a:rPr lang="et-EE" dirty="0" smtClean="0"/>
              <a:t>Teistel tegevussuundadel on see samm tühi ning ilmub tekst,</a:t>
            </a:r>
            <a:r>
              <a:rPr lang="et-EE" baseline="0" dirty="0" smtClean="0"/>
              <a:t> mis ütleb, et selles sammus ei pea midagi täitma.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12</a:t>
            </a:fld>
            <a:endParaRPr lang="et-EE"/>
          </a:p>
        </p:txBody>
      </p:sp>
    </p:spTree>
    <p:extLst>
      <p:ext uri="{BB962C8B-B14F-4D97-AF65-F5344CB8AC3E}">
        <p14:creationId xmlns:p14="http://schemas.microsoft.com/office/powerpoint/2010/main" val="361824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Seireandmeid kogutakse vastavalt siseriiklikule ning</a:t>
            </a:r>
            <a:r>
              <a:rPr lang="et-EE" baseline="0" dirty="0" smtClean="0"/>
              <a:t> Euroopa Komisjoni vajadusele. Küsimustele vastamisel tasub </a:t>
            </a:r>
            <a:r>
              <a:rPr lang="et-EE" baseline="0" dirty="0" smtClean="0"/>
              <a:t>kasutada </a:t>
            </a:r>
            <a:r>
              <a:rPr lang="et-EE" baseline="0" dirty="0" smtClean="0"/>
              <a:t>abitekste, mis ilmuvad siniste nupukeste alt.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13</a:t>
            </a:fld>
            <a:endParaRPr lang="et-EE"/>
          </a:p>
        </p:txBody>
      </p:sp>
    </p:spTree>
    <p:extLst>
      <p:ext uri="{BB962C8B-B14F-4D97-AF65-F5344CB8AC3E}">
        <p14:creationId xmlns:p14="http://schemas.microsoft.com/office/powerpoint/2010/main" val="292982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Andmed on vajalikud seireks (siseriiklik ja Euroopa Komisjoni seire) ja</a:t>
            </a:r>
            <a:r>
              <a:rPr lang="et-EE" baseline="0" dirty="0" smtClean="0"/>
              <a:t> maksete prognoosimiseks. Summa peab klappima toetustaotluse summaga.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14</a:t>
            </a:fld>
            <a:endParaRPr lang="et-EE"/>
          </a:p>
        </p:txBody>
      </p:sp>
    </p:spTree>
    <p:extLst>
      <p:ext uri="{BB962C8B-B14F-4D97-AF65-F5344CB8AC3E}">
        <p14:creationId xmlns:p14="http://schemas.microsoft.com/office/powerpoint/2010/main" val="178397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Tegevuste sammus tuleb sisestada tegevused, millele toetust</a:t>
            </a:r>
            <a:r>
              <a:rPr lang="et-EE" baseline="0" dirty="0" smtClean="0"/>
              <a:t> plaanitakse küsida. Alustamiseks valida „Lisa uus tegevus“.</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15</a:t>
            </a:fld>
            <a:endParaRPr lang="et-EE"/>
          </a:p>
        </p:txBody>
      </p:sp>
    </p:spTree>
    <p:extLst>
      <p:ext uri="{BB962C8B-B14F-4D97-AF65-F5344CB8AC3E}">
        <p14:creationId xmlns:p14="http://schemas.microsoft.com/office/powerpoint/2010/main" val="3143352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Uue tegevuse</a:t>
            </a:r>
            <a:r>
              <a:rPr lang="et-EE" baseline="0" dirty="0" smtClean="0"/>
              <a:t> lisamisel tekivad valikud, kus tuleb täpsustada, kas tegemist on põhitegevusega või kaasneva tegevusega ning valida ka täpsem tegevuse liik. Sellest tulenevalt avanevad täiendavad andmeväljad. </a:t>
            </a:r>
          </a:p>
          <a:p>
            <a:r>
              <a:rPr lang="et-EE" baseline="0" dirty="0" smtClean="0"/>
              <a:t>Kui on sisestatud vähemalt üks põhitegevus, saab eraldi sisestada ka kaasneva tegevuse.</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16</a:t>
            </a:fld>
            <a:endParaRPr lang="et-EE"/>
          </a:p>
        </p:txBody>
      </p:sp>
    </p:spTree>
    <p:extLst>
      <p:ext uri="{BB962C8B-B14F-4D97-AF65-F5344CB8AC3E}">
        <p14:creationId xmlns:p14="http://schemas.microsoft.com/office/powerpoint/2010/main" val="11080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Esmalt tuleb taotlejal panna paika põhitegevus.</a:t>
            </a:r>
            <a:r>
              <a:rPr lang="et-EE" baseline="0" dirty="0" smtClean="0"/>
              <a:t> </a:t>
            </a:r>
          </a:p>
          <a:p>
            <a:pPr marL="171450" indent="-171450">
              <a:buFont typeface="Arial" panose="020B0604020202020204" pitchFamily="34" charset="0"/>
              <a:buChar char="•"/>
            </a:pPr>
            <a:r>
              <a:rPr lang="et-EE" baseline="0" dirty="0" smtClean="0"/>
              <a:t>See on see tegevus, millele toetust taotletakse ning millega võib kaasneda ettevalmistav töö. </a:t>
            </a:r>
          </a:p>
          <a:p>
            <a:pPr marL="171450" indent="-171450">
              <a:buFont typeface="Arial" panose="020B0604020202020204" pitchFamily="34" charset="0"/>
              <a:buChar char="•"/>
            </a:pPr>
            <a:r>
              <a:rPr lang="et-EE" baseline="0" dirty="0" smtClean="0"/>
              <a:t>Võimalikud põhitegevuse variandid on sinise taustaga tabelis, nende vahel on võimalik valida. Kõrval oleval joonisel on näha sisestamise loogika.</a:t>
            </a:r>
          </a:p>
          <a:p>
            <a:pPr marL="171450" indent="-171450">
              <a:buFont typeface="Arial" panose="020B0604020202020204" pitchFamily="34" charset="0"/>
              <a:buChar char="•"/>
            </a:pPr>
            <a:r>
              <a:rPr lang="et-EE" baseline="0" dirty="0" smtClean="0"/>
              <a:t>Kui tegevus on valitud, ilmub veel täpsustav valik „Objekti liik“</a:t>
            </a:r>
          </a:p>
          <a:p>
            <a:pPr marL="171450" indent="-171450">
              <a:buFont typeface="Arial" panose="020B0604020202020204" pitchFamily="34" charset="0"/>
              <a:buChar char="•"/>
            </a:pPr>
            <a:r>
              <a:rPr lang="et-EE" baseline="0" dirty="0" smtClean="0"/>
              <a:t>Peale põhitegevuse valikut tuleb ise kirjeldada tegevuse nimetus, eesmärk ja kirjeldus.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baseline="0" dirty="0" smtClean="0"/>
              <a:t>Põhitegevusi võib projektis olla mitu. Igal põhitegevusel on eraldi nimetus, eesmärk ja kirjeldus. </a:t>
            </a:r>
          </a:p>
          <a:p>
            <a:endParaRPr lang="et-EE" baseline="0" dirty="0" smtClean="0"/>
          </a:p>
          <a:p>
            <a:endParaRPr lang="et-EE" baseline="0" dirty="0" smtClean="0"/>
          </a:p>
        </p:txBody>
      </p:sp>
      <p:sp>
        <p:nvSpPr>
          <p:cNvPr id="4" name="Slide Number Placeholder 3"/>
          <p:cNvSpPr>
            <a:spLocks noGrp="1"/>
          </p:cNvSpPr>
          <p:nvPr>
            <p:ph type="sldNum" sz="quarter" idx="10"/>
          </p:nvPr>
        </p:nvSpPr>
        <p:spPr/>
        <p:txBody>
          <a:bodyPr/>
          <a:lstStyle/>
          <a:p>
            <a:fld id="{FEDE0DBE-1144-42A4-B426-A79F49CF0B84}" type="slidenum">
              <a:rPr lang="et-EE" smtClean="0"/>
              <a:t>17</a:t>
            </a:fld>
            <a:endParaRPr lang="et-EE"/>
          </a:p>
        </p:txBody>
      </p:sp>
    </p:spTree>
    <p:extLst>
      <p:ext uri="{BB962C8B-B14F-4D97-AF65-F5344CB8AC3E}">
        <p14:creationId xmlns:p14="http://schemas.microsoft.com/office/powerpoint/2010/main" val="166963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Põhitegevuse</a:t>
            </a:r>
            <a:r>
              <a:rPr lang="et-EE" baseline="0" dirty="0" smtClean="0"/>
              <a:t> saab veel liigitada järgnevate valikute abil (paremal).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smtClean="0"/>
          </a:p>
          <a:p>
            <a:endParaRPr lang="et-EE" dirty="0"/>
          </a:p>
        </p:txBody>
      </p:sp>
      <p:sp>
        <p:nvSpPr>
          <p:cNvPr id="4" name="Slide Number Placeholder 3"/>
          <p:cNvSpPr>
            <a:spLocks noGrp="1"/>
          </p:cNvSpPr>
          <p:nvPr>
            <p:ph type="sldNum" sz="quarter" idx="10"/>
          </p:nvPr>
        </p:nvSpPr>
        <p:spPr/>
        <p:txBody>
          <a:bodyPr/>
          <a:lstStyle/>
          <a:p>
            <a:fld id="{FEDE0DBE-1144-42A4-B426-A79F49CF0B84}" type="slidenum">
              <a:rPr lang="et-EE" smtClean="0"/>
              <a:t>18</a:t>
            </a:fld>
            <a:endParaRPr lang="et-EE"/>
          </a:p>
        </p:txBody>
      </p:sp>
    </p:spTree>
    <p:extLst>
      <p:ext uri="{BB962C8B-B14F-4D97-AF65-F5344CB8AC3E}">
        <p14:creationId xmlns:p14="http://schemas.microsoft.com/office/powerpoint/2010/main" val="467659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dirty="0" smtClean="0"/>
              <a:t>Kui tegevuse nimetus, kirjeldus ja eesmärk on sisestatud, tuleb lisada</a:t>
            </a:r>
            <a:r>
              <a:rPr lang="et-EE" baseline="0" dirty="0" smtClean="0"/>
              <a:t> eelarve. Eelarve võib olla kuvatud erinevalt, olenevalt sellest, mis tüüpi tegevus on valitud (eristub ehitustegevuse eelarve, kus on 8 kulurida ja neil alamread). </a:t>
            </a:r>
          </a:p>
          <a:p>
            <a:pPr marL="171450" indent="-171450">
              <a:buFont typeface="Arial" panose="020B0604020202020204" pitchFamily="34" charset="0"/>
              <a:buChar char="•"/>
            </a:pPr>
            <a:r>
              <a:rPr lang="et-EE" baseline="0" dirty="0" smtClean="0"/>
              <a:t>Toetuse määr tuleb taotlejal ise sisestada, kuid välja kõrvale on ette antud vahemik, millesse toetuse % peaks jääma.</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19</a:t>
            </a:fld>
            <a:endParaRPr lang="et-EE"/>
          </a:p>
        </p:txBody>
      </p:sp>
    </p:spTree>
    <p:extLst>
      <p:ext uri="{BB962C8B-B14F-4D97-AF65-F5344CB8AC3E}">
        <p14:creationId xmlns:p14="http://schemas.microsoft.com/office/powerpoint/2010/main" val="163660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Kui</a:t>
            </a:r>
            <a:r>
              <a:rPr lang="et-EE" baseline="0" dirty="0" smtClean="0"/>
              <a:t> tegevuseks on valitud Ehitamine, siis avaneb detailsem eelarve, kuhu saab summad sisestada. Kui taotleja on leidnud kulurea, mille alla tema tegevuse summa paigutub, siis tuleb andmete sisestamiseks vajutada „Muuda“.</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20</a:t>
            </a:fld>
            <a:endParaRPr lang="et-EE"/>
          </a:p>
        </p:txBody>
      </p:sp>
    </p:spTree>
    <p:extLst>
      <p:ext uri="{BB962C8B-B14F-4D97-AF65-F5344CB8AC3E}">
        <p14:creationId xmlns:p14="http://schemas.microsoft.com/office/powerpoint/2010/main" val="113133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baseline="0" dirty="0" smtClean="0"/>
              <a:t>Toetustaotlus </a:t>
            </a:r>
            <a:r>
              <a:rPr lang="et-EE" baseline="0" dirty="0" smtClean="0"/>
              <a:t>on üles ehitatud selliselt, et küsitakse määruses nõutud andmeid ning menetluses vajalikke andmeid ja dokumente. Et toetustaotlust e-PRIA kaudu esitama hakata, tuleb täiesti uuel taotlejal end kõige pealt kliendiks registreerida. Selleks küsitakse kontaktandmeid ja arveldusarve numbrit.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3</a:t>
            </a:fld>
            <a:endParaRPr lang="et-EE"/>
          </a:p>
        </p:txBody>
      </p:sp>
    </p:spTree>
    <p:extLst>
      <p:ext uri="{BB962C8B-B14F-4D97-AF65-F5344CB8AC3E}">
        <p14:creationId xmlns:p14="http://schemas.microsoft.com/office/powerpoint/2010/main" val="3169912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21</a:t>
            </a:fld>
            <a:endParaRPr lang="et-EE"/>
          </a:p>
        </p:txBody>
      </p:sp>
    </p:spTree>
    <p:extLst>
      <p:ext uri="{BB962C8B-B14F-4D97-AF65-F5344CB8AC3E}">
        <p14:creationId xmlns:p14="http://schemas.microsoft.com/office/powerpoint/2010/main" val="191826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Rõhutatud</a:t>
            </a:r>
            <a:r>
              <a:rPr lang="et-EE" baseline="0" dirty="0" smtClean="0"/>
              <a:t> on </a:t>
            </a:r>
            <a:r>
              <a:rPr lang="et-EE" b="1" dirty="0" smtClean="0"/>
              <a:t>Päikeseenergia allikast elektrienergia tootmine:</a:t>
            </a:r>
            <a:r>
              <a:rPr lang="et-EE" b="1" baseline="0" dirty="0" smtClean="0"/>
              <a:t> </a:t>
            </a:r>
            <a:r>
              <a:rPr lang="et-EE" b="0" baseline="0" dirty="0" smtClean="0"/>
              <a:t>Päikesepaneelide paigaldamine on määruse järgi eristatud, seda tegevust kompenseeritakse ühikuhinnaga. See tähendab, et taotleja sisestab kW ja süsteem arvutab sellele vastava toetuse summa vastavalt määruses toodud ühikuhindadele.</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0" baseline="0" dirty="0" smtClean="0"/>
              <a:t>Juhime tähelepanu:</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t-EE" b="0" baseline="0" dirty="0" smtClean="0"/>
              <a:t>„Päikeseenergia allikast elektrienergia tootmine“ kehtib ainult päikesepaneelide paigaldamise korral. Salvestussüsteemide paigaldamise jm sellega seotud tegevused tuleb sisestada eraldi põhitegevusena (neile kehtib tavapärane toetusmäär ja loogika).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t-EE" b="0" baseline="0" dirty="0" smtClean="0"/>
              <a:t>Selle tegevuse alla käib ka paneelidega seotud projekteerimine, mida päikesepaneelide puhul ei saa eraldi ettevalmistava tööna kirja panna.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t-EE" b="0" baseline="0" dirty="0" smtClean="0"/>
              <a:t>Päikesepaneelide puhul põhitegevus on ehitamine (püstitamine/rajamine/paigaldamine).</a:t>
            </a:r>
            <a:endParaRPr lang="et-EE" dirty="0" smtClean="0"/>
          </a:p>
          <a:p>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22</a:t>
            </a:fld>
            <a:endParaRPr lang="et-EE"/>
          </a:p>
        </p:txBody>
      </p:sp>
    </p:spTree>
    <p:extLst>
      <p:ext uri="{BB962C8B-B14F-4D97-AF65-F5344CB8AC3E}">
        <p14:creationId xmlns:p14="http://schemas.microsoft.com/office/powerpoint/2010/main" val="249417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Vastavalt</a:t>
            </a:r>
            <a:r>
              <a:rPr lang="et-EE" baseline="0" dirty="0" smtClean="0"/>
              <a:t> tegevuse eelarve kuval valitud tootmisseadme võimsuse väärtusele, kuvatakse taotlejale tegevuse eelarve sisestamise vaates ette võimalik ühikumäär. Ühikumäär väljale sisestada ette antud väärtus. Loodava päikeseenergia tootmisallika võimsuse saab sisestada, vajutades kulurea lõpus olevale „Muuda“ nupule. Seejärel avaneb aken, kus peab valima ühikuks „kW“ ja sisestama loodava tootmisseadme võimsuse.</a:t>
            </a:r>
          </a:p>
          <a:p>
            <a:endParaRPr lang="et-EE" baseline="0" dirty="0" smtClean="0"/>
          </a:p>
          <a:p>
            <a:r>
              <a:rPr lang="et-EE" baseline="0" dirty="0" smtClean="0"/>
              <a:t>Pärast „Salvesta“ nupu vajutamist, arvutab süsteem tegevuse toetuse summa eelarve kuvale.</a:t>
            </a: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24</a:t>
            </a:fld>
            <a:endParaRPr lang="et-EE" altLang="en-US"/>
          </a:p>
        </p:txBody>
      </p:sp>
    </p:spTree>
    <p:extLst>
      <p:ext uri="{BB962C8B-B14F-4D97-AF65-F5344CB8AC3E}">
        <p14:creationId xmlns:p14="http://schemas.microsoft.com/office/powerpoint/2010/main" val="4237891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Kui põhitegevus on sisestatud, saab lisada ka</a:t>
            </a:r>
            <a:r>
              <a:rPr lang="et-EE" baseline="0" dirty="0" smtClean="0"/>
              <a:t> kaasneva tegevuse, milleks antud meetmes on ettevalmistav töö. Siin on loetelu töödest, mis määruse järgi kvalifitseeruvad ettevalmistavateks.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t>Erisusena</a:t>
            </a:r>
            <a:r>
              <a:rPr lang="et-EE" baseline="0" dirty="0" smtClean="0"/>
              <a:t> : </a:t>
            </a:r>
            <a:r>
              <a:rPr lang="et-EE" dirty="0" smtClean="0"/>
              <a:t>Päikeseenergia allikast elektrienergia tootmine tegevusele pole võimalik kaasneva tegevusena lisada projekteerimistööd, kuna see on arvestatud ühikhinna sisse.</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smtClean="0"/>
              <a:t>Taotluse koostamine: </a:t>
            </a:r>
            <a:r>
              <a:rPr lang="et-EE" b="0" dirty="0" smtClean="0"/>
              <a:t>see on </a:t>
            </a:r>
            <a:r>
              <a:rPr lang="et-EE" dirty="0" smtClean="0"/>
              <a:t>T</a:t>
            </a:r>
            <a:r>
              <a:rPr lang="fi-FI" dirty="0" smtClean="0"/>
              <a:t>aotluse ja selles esitatud andmeid tõendavate dokumentide </a:t>
            </a:r>
            <a:r>
              <a:rPr lang="fi-FI" dirty="0" smtClean="0"/>
              <a:t>koostamiseks tellitud töö ja teenus</a:t>
            </a:r>
            <a:r>
              <a:rPr lang="et-EE" dirty="0" smtClean="0"/>
              <a:t>,</a:t>
            </a:r>
            <a:r>
              <a:rPr lang="et-EE" baseline="0" dirty="0" smtClean="0"/>
              <a:t> taotleda saab</a:t>
            </a:r>
            <a:r>
              <a:rPr lang="et-EE" dirty="0" smtClean="0"/>
              <a:t> </a:t>
            </a:r>
            <a:r>
              <a:rPr lang="fi-FI" dirty="0" smtClean="0"/>
              <a:t>256 eurot ühe projektitoetuse taotluse kohta</a:t>
            </a:r>
            <a:r>
              <a:rPr lang="et-EE" dirty="0" smtClean="0"/>
              <a:t>.</a:t>
            </a:r>
          </a:p>
          <a:p>
            <a:endParaRPr lang="et-EE" dirty="0"/>
          </a:p>
        </p:txBody>
      </p:sp>
      <p:sp>
        <p:nvSpPr>
          <p:cNvPr id="4" name="Slide Number Placeholder 3"/>
          <p:cNvSpPr>
            <a:spLocks noGrp="1"/>
          </p:cNvSpPr>
          <p:nvPr>
            <p:ph type="sldNum" sz="quarter" idx="10"/>
          </p:nvPr>
        </p:nvSpPr>
        <p:spPr/>
        <p:txBody>
          <a:bodyPr/>
          <a:lstStyle/>
          <a:p>
            <a:fld id="{FEDE0DBE-1144-42A4-B426-A79F49CF0B84}" type="slidenum">
              <a:rPr lang="et-EE" smtClean="0"/>
              <a:t>25</a:t>
            </a:fld>
            <a:endParaRPr lang="et-EE"/>
          </a:p>
        </p:txBody>
      </p:sp>
    </p:spTree>
    <p:extLst>
      <p:ext uri="{BB962C8B-B14F-4D97-AF65-F5344CB8AC3E}">
        <p14:creationId xmlns:p14="http://schemas.microsoft.com/office/powerpoint/2010/main" val="264632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smtClean="0">
                <a:solidFill>
                  <a:schemeClr val="tx1"/>
                </a:solidFill>
                <a:effectLst/>
                <a:latin typeface="+mn-lt"/>
                <a:ea typeface="+mn-ea"/>
                <a:cs typeface="+mn-cs"/>
              </a:rPr>
              <a:t>Kui toetatava tegevuse raames kavandatava töö või teenuse või soetatava vara eeldatav käibemaksuta maksumus ületab 5000 eurot, küsitakse üksteisest sõltumatute pakkujate käest vähemalt kolm võrreldavat hinnapakkumust.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smtClean="0">
                <a:solidFill>
                  <a:schemeClr val="tx1"/>
                </a:solidFill>
                <a:effectLst/>
                <a:latin typeface="+mn-lt"/>
                <a:ea typeface="+mn-ea"/>
                <a:cs typeface="+mn-cs"/>
              </a:rPr>
              <a:t>Juhul, kui pole võimalik minimaalselt</a:t>
            </a:r>
            <a:r>
              <a:rPr lang="et-EE" sz="1200" b="0" i="0" kern="1200" baseline="0" dirty="0" smtClean="0">
                <a:solidFill>
                  <a:schemeClr val="tx1"/>
                </a:solidFill>
                <a:effectLst/>
                <a:latin typeface="+mn-lt"/>
                <a:ea typeface="+mn-ea"/>
                <a:cs typeface="+mn-cs"/>
              </a:rPr>
              <a:t> nõutud hinnapakkumusi esitada, siis saab põhjenduse lisada vastavale väljale. </a:t>
            </a:r>
            <a:endParaRPr lang="et-E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p:txBody>
      </p:sp>
      <p:sp>
        <p:nvSpPr>
          <p:cNvPr id="4" name="Slide Number Placeholder 3"/>
          <p:cNvSpPr>
            <a:spLocks noGrp="1"/>
          </p:cNvSpPr>
          <p:nvPr>
            <p:ph type="sldNum" sz="quarter" idx="10"/>
          </p:nvPr>
        </p:nvSpPr>
        <p:spPr/>
        <p:txBody>
          <a:bodyPr/>
          <a:lstStyle/>
          <a:p>
            <a:fld id="{FEDE0DBE-1144-42A4-B426-A79F49CF0B84}" type="slidenum">
              <a:rPr lang="et-EE" smtClean="0"/>
              <a:t>26</a:t>
            </a:fld>
            <a:endParaRPr lang="et-EE"/>
          </a:p>
        </p:txBody>
      </p:sp>
    </p:spTree>
    <p:extLst>
      <p:ext uri="{BB962C8B-B14F-4D97-AF65-F5344CB8AC3E}">
        <p14:creationId xmlns:p14="http://schemas.microsoft.com/office/powerpoint/2010/main" val="2711154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baseline="0" dirty="0" smtClean="0">
                <a:solidFill>
                  <a:schemeClr val="tx1"/>
                </a:solidFill>
                <a:effectLst/>
                <a:latin typeface="+mn-lt"/>
                <a:ea typeface="+mn-ea"/>
                <a:cs typeface="+mn-cs"/>
              </a:rPr>
              <a:t>Kui </a:t>
            </a:r>
            <a:r>
              <a:rPr lang="et-EE" sz="1200" b="0" i="0" kern="1200" baseline="0" dirty="0" smtClean="0">
                <a:solidFill>
                  <a:schemeClr val="tx1"/>
                </a:solidFill>
                <a:effectLst/>
                <a:latin typeface="+mn-lt"/>
                <a:ea typeface="+mn-ea"/>
                <a:cs typeface="+mn-cs"/>
              </a:rPr>
              <a:t>märkida, et tegemist on võitnud hinnapakkumusega, täidab süsteem maksumuse väljad automaatselt. Nende pakkumuste puhul, mis ei ole märgitud võitjaks, tuleb andmed sisestada ise. Hinnapakkumusele määrusega esitatud nõuded on toodud sinise taustaga tekstikastis.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baseline="0" dirty="0" smtClean="0">
                <a:solidFill>
                  <a:schemeClr val="tx1"/>
                </a:solidFill>
                <a:effectLst/>
                <a:latin typeface="+mn-lt"/>
                <a:ea typeface="+mn-ea"/>
                <a:cs typeface="+mn-cs"/>
              </a:rPr>
              <a:t>Kui pakkumus on sisestatud, küsitakse ka kirjeldust </a:t>
            </a:r>
            <a:r>
              <a:rPr lang="et-EE" sz="1200" b="0" i="0" kern="1200" dirty="0" smtClean="0">
                <a:solidFill>
                  <a:schemeClr val="tx1"/>
                </a:solidFill>
                <a:effectLst/>
                <a:latin typeface="+mn-lt"/>
                <a:ea typeface="+mn-ea"/>
                <a:cs typeface="+mn-cs"/>
              </a:rPr>
              <a:t>olulisemate näitajate, mille kohta pakkumust küsiti ja mis olid aluseks parima pakkumuse välja selgitamisel.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p:txBody>
      </p:sp>
      <p:sp>
        <p:nvSpPr>
          <p:cNvPr id="4" name="Slide Number Placeholder 3"/>
          <p:cNvSpPr>
            <a:spLocks noGrp="1"/>
          </p:cNvSpPr>
          <p:nvPr>
            <p:ph type="sldNum" sz="quarter" idx="10"/>
          </p:nvPr>
        </p:nvSpPr>
        <p:spPr/>
        <p:txBody>
          <a:bodyPr/>
          <a:lstStyle/>
          <a:p>
            <a:fld id="{FEDE0DBE-1144-42A4-B426-A79F49CF0B84}" type="slidenum">
              <a:rPr lang="et-EE" smtClean="0"/>
              <a:t>27</a:t>
            </a:fld>
            <a:endParaRPr lang="et-EE"/>
          </a:p>
        </p:txBody>
      </p:sp>
    </p:spTree>
    <p:extLst>
      <p:ext uri="{BB962C8B-B14F-4D97-AF65-F5344CB8AC3E}">
        <p14:creationId xmlns:p14="http://schemas.microsoft.com/office/powerpoint/2010/main" val="42345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sz="1200" b="0" i="0" u="none" strike="noStrike" kern="1200" baseline="0" dirty="0" smtClean="0">
                <a:solidFill>
                  <a:schemeClr val="tx1"/>
                </a:solidFill>
                <a:latin typeface="+mn-lt"/>
                <a:ea typeface="+mn-ea"/>
                <a:cs typeface="+mn-cs"/>
              </a:rPr>
              <a:t>Sammus kuvatakse kõikide nende investeeringuobjektide katastriüksused, millele määruse kohaselt kehtivad kasutusõiguse nõuded (näiteks ehitamise puhul peab investeeringuobjekti alune maa olema taotleja omandis või peab taotleja kasuks olema seotud hoonestusõigus</a:t>
            </a:r>
            <a:r>
              <a:rPr lang="et-EE" sz="1200" b="0" i="0" u="none" strike="noStrike" kern="1200" baseline="0" dirty="0" smtClean="0">
                <a:solidFill>
                  <a:schemeClr val="tx1"/>
                </a:solidFill>
                <a:latin typeface="+mn-lt"/>
                <a:ea typeface="+mn-ea"/>
                <a:cs typeface="+mn-cs"/>
              </a:rPr>
              <a:t>).</a:t>
            </a:r>
            <a:endParaRPr lang="et-EE"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DE0DBE-1144-42A4-B426-A79F49CF0B84}" type="slidenum">
              <a:rPr lang="et-EE" smtClean="0"/>
              <a:t>28</a:t>
            </a:fld>
            <a:endParaRPr lang="et-EE"/>
          </a:p>
        </p:txBody>
      </p:sp>
    </p:spTree>
    <p:extLst>
      <p:ext uri="{BB962C8B-B14F-4D97-AF65-F5344CB8AC3E}">
        <p14:creationId xmlns:p14="http://schemas.microsoft.com/office/powerpoint/2010/main" val="4019631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sz="1200" b="0" i="0" u="none" strike="noStrike" kern="1200" baseline="0" dirty="0" smtClean="0">
                <a:solidFill>
                  <a:schemeClr val="tx1"/>
                </a:solidFill>
                <a:latin typeface="+mn-lt"/>
                <a:ea typeface="+mn-ea"/>
                <a:cs typeface="+mn-cs"/>
              </a:rPr>
              <a:t>Investeeringuobjekti asukoha kasutusõiguse sisestamisel (omand, hoonestusõigus, paigaldamise asukoha omand, kasutusvaldus, reaalservituut) saab taotleja valida, kas andmed päritakse automaatselt kinnistusraamatust või mitte. </a:t>
            </a:r>
          </a:p>
          <a:p>
            <a:pPr marL="171450" indent="-171450">
              <a:buFont typeface="Arial" panose="020B0604020202020204" pitchFamily="34" charset="0"/>
              <a:buChar char="•"/>
            </a:pPr>
            <a:r>
              <a:rPr lang="et-EE" sz="1200" b="0" i="0" u="none" strike="noStrike" kern="1200" baseline="0" dirty="0" smtClean="0">
                <a:solidFill>
                  <a:schemeClr val="tx1"/>
                </a:solidFill>
                <a:latin typeface="+mn-lt"/>
                <a:ea typeface="+mn-ea"/>
                <a:cs typeface="+mn-cs"/>
              </a:rPr>
              <a:t>Viimasel juhul tuleb taotlejal kasutusõiguse andmed sisestada käsitsi. </a:t>
            </a:r>
          </a:p>
          <a:p>
            <a:pPr marL="171450" indent="-171450">
              <a:buFont typeface="Arial" panose="020B0604020202020204" pitchFamily="34" charset="0"/>
              <a:buChar char="•"/>
            </a:pPr>
            <a:r>
              <a:rPr lang="et-EE" sz="1200" b="0" i="0" u="none" strike="noStrike" kern="1200" baseline="0" dirty="0" smtClean="0">
                <a:solidFill>
                  <a:schemeClr val="tx1"/>
                </a:solidFill>
                <a:latin typeface="+mn-lt"/>
                <a:ea typeface="+mn-ea"/>
                <a:cs typeface="+mn-cs"/>
              </a:rPr>
              <a:t>Kui esineb mistahes probleeme kasutusõiguse sisestamisega (näiteks toetustaotlusele tulevad aadressi alusel katastrid, mis ei ole tegelikult toetustaotlusega seotud), siis saab valida, et andmeid ei võetaks automaatselt. Sellisel juhul saab selgituse esinenud olukorra kohta sisestada probleemiga </a:t>
            </a:r>
            <a:r>
              <a:rPr lang="et-EE" sz="1200" b="0" i="0" u="sng" strike="noStrike" kern="1200" baseline="0" dirty="0" smtClean="0">
                <a:solidFill>
                  <a:schemeClr val="tx1"/>
                </a:solidFill>
                <a:latin typeface="+mn-lt"/>
                <a:ea typeface="+mn-ea"/>
                <a:cs typeface="+mn-cs"/>
              </a:rPr>
              <a:t>seotud tegevuse andmeväljale</a:t>
            </a:r>
            <a:r>
              <a:rPr lang="et-EE" sz="1200" b="0" i="0" u="none" strike="noStrike" kern="1200" baseline="0" dirty="0" smtClean="0">
                <a:solidFill>
                  <a:schemeClr val="tx1"/>
                </a:solidFill>
                <a:latin typeface="+mn-lt"/>
                <a:ea typeface="+mn-ea"/>
                <a:cs typeface="+mn-cs"/>
              </a:rPr>
              <a:t> „Objekti kirjeldus“, mille leiab sammust „Tegevused“.</a:t>
            </a:r>
            <a:endParaRPr lang="et-EE" dirty="0" smtClean="0"/>
          </a:p>
          <a:p>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29</a:t>
            </a:fld>
            <a:endParaRPr lang="et-EE"/>
          </a:p>
        </p:txBody>
      </p:sp>
    </p:spTree>
    <p:extLst>
      <p:ext uri="{BB962C8B-B14F-4D97-AF65-F5344CB8AC3E}">
        <p14:creationId xmlns:p14="http://schemas.microsoft.com/office/powerpoint/2010/main" val="308015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EDE0DBE-1144-42A4-B426-A79F49CF0B84}" type="slidenum">
              <a:rPr lang="et-EE" smtClean="0"/>
              <a:t>30</a:t>
            </a:fld>
            <a:endParaRPr lang="et-EE"/>
          </a:p>
        </p:txBody>
      </p:sp>
    </p:spTree>
    <p:extLst>
      <p:ext uri="{BB962C8B-B14F-4D97-AF65-F5344CB8AC3E}">
        <p14:creationId xmlns:p14="http://schemas.microsoft.com/office/powerpoint/2010/main" val="4209563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Blip>
                <a:blip r:embed="rId3"/>
              </a:buBlip>
            </a:pPr>
            <a:r>
              <a:rPr lang="et-EE" dirty="0" smtClean="0"/>
              <a:t>Selgitatakse </a:t>
            </a:r>
            <a:r>
              <a:rPr lang="et-EE" dirty="0" smtClean="0"/>
              <a:t>välja, kas taotleja vastab mikro-, väikese või keskmise suurusega ettevõtte nõuetele</a:t>
            </a:r>
          </a:p>
          <a:p>
            <a:pPr marL="457200" indent="-457200">
              <a:buBlip>
                <a:blip r:embed="rId3"/>
              </a:buBlip>
            </a:pPr>
            <a:r>
              <a:rPr lang="et-EE" dirty="0" smtClean="0"/>
              <a:t>Süsteem pärib äriregistrist taotleja sidus- ja partnerettevõtted</a:t>
            </a:r>
          </a:p>
          <a:p>
            <a:pPr marL="457200" indent="-457200">
              <a:buBlip>
                <a:blip r:embed="rId3"/>
              </a:buBlip>
            </a:pPr>
            <a:r>
              <a:rPr lang="et-EE" dirty="0" smtClean="0"/>
              <a:t>„VKE arvutuse aluseks olev keskmine töötajate arv“ võetakse äriregistrist taotleja töötajate arvu põhjalt</a:t>
            </a:r>
          </a:p>
          <a:p>
            <a:pPr marL="171450" indent="-171450">
              <a:buFont typeface="Arial" panose="020B0604020202020204" pitchFamily="34" charset="0"/>
              <a:buChar char="•"/>
            </a:pPr>
            <a:r>
              <a:rPr lang="et-EE" sz="1200" b="0" i="0" u="none" strike="noStrike" kern="1200" baseline="0" dirty="0" smtClean="0">
                <a:solidFill>
                  <a:schemeClr val="tx1"/>
                </a:solidFill>
                <a:latin typeface="+mn-lt"/>
                <a:ea typeface="+mn-ea"/>
                <a:cs typeface="+mn-cs"/>
              </a:rPr>
              <a:t>Kui süsteemi poolt ei ole sidus- ja partnerettevõtet kuvatud (eelkõige välismaal registreeritud sidus- ja partnerettevõtted ning seotused, mis äriregistris ei kajastu, ning füüsilisest isikust omanike teised ettevõtted), siis on taotlejal võimalik neid lisada vajutades ettevõtte, millele sidus- või partnerettevõtet lisama hakatakse, järel olevale nupule „Lisa uus seos“. Esinevad teatud erandjuhud, mille puhul on võimalik sidus- või partnerettevõte VKE arvestusest eemaldada ning seda saab teha, vajutades konkreetse ettevõtte järel olevale nupule „Muuda“ ning valides mittearvestamise põhjuse. </a:t>
            </a:r>
          </a:p>
          <a:p>
            <a:pPr marL="171450" indent="-171450">
              <a:buFont typeface="Arial" panose="020B0604020202020204" pitchFamily="34" charset="0"/>
              <a:buChar char="•"/>
            </a:pPr>
            <a:r>
              <a:rPr lang="et-EE" sz="1200" b="0" i="0" u="none" strike="noStrike" kern="1200" baseline="0" dirty="0" smtClean="0">
                <a:solidFill>
                  <a:schemeClr val="tx1"/>
                </a:solidFill>
                <a:latin typeface="+mn-lt"/>
                <a:ea typeface="+mn-ea"/>
                <a:cs typeface="+mn-cs"/>
              </a:rPr>
              <a:t>Taotleja saab valida, kas VKE kategooria leidmisel võetakse arvesse aastabilanssi või aastakäivet. Aastakäibe arvestamiseks tuleb vajutada nuppu „Muuda“ ja teha vastav valik. Isegi kui ettevõtja kategooria ei vasta VKE tingimustele, ei tee süsteem takistusi taotluse esitamiseks ning taotleja vastavus või mittevastavus VKE kategooria nõuetele selgitatakse välja taotluse menetlemise käigus. </a:t>
            </a:r>
            <a:endParaRPr lang="et-EE" dirty="0" smtClean="0"/>
          </a:p>
          <a:p>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31</a:t>
            </a:fld>
            <a:endParaRPr lang="et-EE"/>
          </a:p>
        </p:txBody>
      </p:sp>
    </p:spTree>
    <p:extLst>
      <p:ext uri="{BB962C8B-B14F-4D97-AF65-F5344CB8AC3E}">
        <p14:creationId xmlns:p14="http://schemas.microsoft.com/office/powerpoint/2010/main" val="307359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Kliendiks registreerunud taotlejale</a:t>
            </a:r>
            <a:r>
              <a:rPr lang="et-EE" baseline="0" dirty="0" smtClean="0"/>
              <a:t> avaneb e-PRIA selline vaade – toetustaotluse esitamiseks tuleb vajutada „Esita toetustaotlus“.</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4</a:t>
            </a:fld>
            <a:endParaRPr lang="et-EE"/>
          </a:p>
        </p:txBody>
      </p:sp>
    </p:spTree>
    <p:extLst>
      <p:ext uri="{BB962C8B-B14F-4D97-AF65-F5344CB8AC3E}">
        <p14:creationId xmlns:p14="http://schemas.microsoft.com/office/powerpoint/2010/main" val="1823806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Siin on näha süsteemi poolt leitud andmete põhjal tehtud kokkuvõte ning</a:t>
            </a:r>
            <a:r>
              <a:rPr lang="et-EE" baseline="0" dirty="0" smtClean="0"/>
              <a:t> </a:t>
            </a:r>
            <a:r>
              <a:rPr lang="et-EE" u="sng" baseline="0" dirty="0" smtClean="0"/>
              <a:t>VKE indikatiivne kategooria</a:t>
            </a:r>
            <a:r>
              <a:rPr lang="et-EE" baseline="0" dirty="0" smtClean="0"/>
              <a:t>.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32</a:t>
            </a:fld>
            <a:endParaRPr lang="et-EE"/>
          </a:p>
        </p:txBody>
      </p:sp>
    </p:spTree>
    <p:extLst>
      <p:ext uri="{BB962C8B-B14F-4D97-AF65-F5344CB8AC3E}">
        <p14:creationId xmlns:p14="http://schemas.microsoft.com/office/powerpoint/2010/main" val="159863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Seejärel on võimalik valida paljude meetmete seast, siin</a:t>
            </a:r>
            <a:r>
              <a:rPr lang="et-EE" baseline="0" dirty="0" smtClean="0"/>
              <a:t> valida F3.1.3 – EMKVF Projektitoetus. </a:t>
            </a:r>
          </a:p>
          <a:p>
            <a:r>
              <a:rPr lang="et-EE" baseline="0" dirty="0" smtClean="0"/>
              <a:t>Kui see valik on tehtud, saab edasi täpsustada kohaliku tegevusgrupi ning seejärel ka tegevussuuna, mille alt toetust hakatakse taotlema. Kui tegevussuund on valitud, ilmub ka taotlusperioodi kuupäevade vahemik. Toetustaotlust saab hakata esitama ainult siis, kui taotlusperiood on avatud. </a:t>
            </a:r>
          </a:p>
          <a:p>
            <a:r>
              <a:rPr lang="et-EE" baseline="0" dirty="0" smtClean="0"/>
              <a:t>„Alusta esitamist“ nupp avab toetustaotluse. Siin on oluline see, et kohe kontrollitakse kehtiva kalapüügiloa olemasolu nende tegevussuundade ja taotleja ettevõtlusvormide puhul, kus see on nõutud. Juhul, kui luba on kehtetu, aga nõutud, vorm ei avane.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5</a:t>
            </a:fld>
            <a:endParaRPr lang="et-EE"/>
          </a:p>
        </p:txBody>
      </p:sp>
    </p:spTree>
    <p:extLst>
      <p:ext uri="{BB962C8B-B14F-4D97-AF65-F5344CB8AC3E}">
        <p14:creationId xmlns:p14="http://schemas.microsoft.com/office/powerpoint/2010/main" val="41187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sz="1200" kern="1200" dirty="0" err="1" smtClean="0">
                <a:solidFill>
                  <a:schemeClr val="tx1"/>
                </a:solidFill>
                <a:effectLst/>
                <a:latin typeface="+mn-lt"/>
                <a:ea typeface="+mn-ea"/>
                <a:cs typeface="+mn-cs"/>
              </a:rPr>
              <a:t>Üldandmete</a:t>
            </a:r>
            <a:r>
              <a:rPr lang="et-EE" sz="1200" kern="1200" dirty="0" smtClean="0">
                <a:solidFill>
                  <a:schemeClr val="tx1"/>
                </a:solidFill>
                <a:effectLst/>
                <a:latin typeface="+mn-lt"/>
                <a:ea typeface="+mn-ea"/>
                <a:cs typeface="+mn-cs"/>
              </a:rPr>
              <a:t> </a:t>
            </a:r>
            <a:r>
              <a:rPr lang="et-EE" sz="1200" kern="1200" dirty="0" smtClean="0">
                <a:solidFill>
                  <a:schemeClr val="tx1"/>
                </a:solidFill>
                <a:effectLst/>
                <a:latin typeface="+mn-lt"/>
                <a:ea typeface="+mn-ea"/>
                <a:cs typeface="+mn-cs"/>
              </a:rPr>
              <a:t>samm koosneb kahest plokist:</a:t>
            </a:r>
          </a:p>
          <a:p>
            <a:pPr marL="171450" indent="-171450">
              <a:buFont typeface="Arial" panose="020B0604020202020204" pitchFamily="34" charset="0"/>
              <a:buChar char="•"/>
            </a:pPr>
            <a:r>
              <a:rPr lang="et-EE" sz="1200" b="1" kern="1200" dirty="0" smtClean="0">
                <a:solidFill>
                  <a:schemeClr val="tx1"/>
                </a:solidFill>
                <a:effectLst/>
                <a:latin typeface="+mn-lt"/>
                <a:ea typeface="+mn-ea"/>
                <a:cs typeface="+mn-cs"/>
              </a:rPr>
              <a:t>Taotleja andmed</a:t>
            </a:r>
            <a:r>
              <a:rPr lang="et-EE" sz="1200" kern="1200" dirty="0" smtClean="0">
                <a:solidFill>
                  <a:schemeClr val="tx1"/>
                </a:solidFill>
                <a:effectLst/>
                <a:latin typeface="+mn-lt"/>
                <a:ea typeface="+mn-ea"/>
                <a:cs typeface="+mn-cs"/>
              </a:rPr>
              <a:t>. Süsteem kuvab välja </a:t>
            </a:r>
            <a:r>
              <a:rPr lang="et-EE" sz="1200" kern="1200" dirty="0" err="1" smtClean="0">
                <a:solidFill>
                  <a:schemeClr val="tx1"/>
                </a:solidFill>
                <a:effectLst/>
                <a:latin typeface="+mn-lt"/>
                <a:ea typeface="+mn-ea"/>
                <a:cs typeface="+mn-cs"/>
              </a:rPr>
              <a:t>PRIA-le</a:t>
            </a:r>
            <a:r>
              <a:rPr lang="et-EE" sz="1200" kern="1200" dirty="0" smtClean="0">
                <a:solidFill>
                  <a:schemeClr val="tx1"/>
                </a:solidFill>
                <a:effectLst/>
                <a:latin typeface="+mn-lt"/>
                <a:ea typeface="+mn-ea"/>
                <a:cs typeface="+mn-cs"/>
              </a:rPr>
              <a:t> esitatud isiku- ja kontaktandmed taotluse menetluses vajalike toimingute ja infovahetuse läbiviimiseks. </a:t>
            </a:r>
          </a:p>
          <a:p>
            <a:pPr marL="171450" indent="-171450">
              <a:buFont typeface="Arial" panose="020B0604020202020204" pitchFamily="34" charset="0"/>
              <a:buChar char="•"/>
            </a:pPr>
            <a:r>
              <a:rPr lang="et-EE" sz="1200" b="1" kern="1200" dirty="0" smtClean="0">
                <a:solidFill>
                  <a:schemeClr val="tx1"/>
                </a:solidFill>
                <a:effectLst/>
                <a:latin typeface="+mn-lt"/>
                <a:ea typeface="+mn-ea"/>
                <a:cs typeface="+mn-cs"/>
              </a:rPr>
              <a:t>Volitatud esindaja andmed taotluse menetlemisel</a:t>
            </a:r>
            <a:r>
              <a:rPr lang="et-EE" sz="1200" kern="1200" dirty="0" smtClean="0">
                <a:solidFill>
                  <a:schemeClr val="tx1"/>
                </a:solidFill>
                <a:effectLst/>
                <a:latin typeface="+mn-lt"/>
                <a:ea typeface="+mn-ea"/>
                <a:cs typeface="+mn-cs"/>
              </a:rPr>
              <a:t>. Süsteem kuvab välja taotleja esindaja isiku- ja kontaktandmed, kellega PRIA võtab esmajärjekorras ühendust juhul, kui esitatud taotluse osas tekib küsimusi või on vaja edastada infot. </a:t>
            </a:r>
          </a:p>
          <a:p>
            <a:pPr marL="171450" indent="-171450">
              <a:buFont typeface="Arial" panose="020B0604020202020204" pitchFamily="34" charset="0"/>
              <a:buChar char="•"/>
            </a:pPr>
            <a:r>
              <a:rPr lang="et-EE" sz="1200" kern="1200" dirty="0" smtClean="0">
                <a:solidFill>
                  <a:schemeClr val="tx1"/>
                </a:solidFill>
                <a:effectLst/>
                <a:latin typeface="+mn-lt"/>
                <a:ea typeface="+mn-ea"/>
                <a:cs typeface="+mn-cs"/>
              </a:rPr>
              <a:t>Seadusjärgsed õigused on automaatselt päritud Äriregistrist. Vajadusel saab ka volitusi anda siinsamas keskkonnas valides ülemiselt menüüribalt „Esindusõigused ja volitused“.</a:t>
            </a:r>
          </a:p>
          <a:p>
            <a:pPr marL="171450" indent="-171450">
              <a:buFont typeface="Arial" panose="020B0604020202020204" pitchFamily="34" charset="0"/>
              <a:buChar char="•"/>
            </a:pPr>
            <a:r>
              <a:rPr lang="et-EE" sz="1200" kern="1200" dirty="0" smtClean="0">
                <a:solidFill>
                  <a:schemeClr val="tx1"/>
                </a:solidFill>
                <a:effectLst/>
                <a:latin typeface="+mn-lt"/>
                <a:ea typeface="+mn-ea"/>
                <a:cs typeface="+mn-cs"/>
              </a:rPr>
              <a:t>Punase</a:t>
            </a:r>
            <a:r>
              <a:rPr lang="et-EE" sz="1200" kern="1200" baseline="0" dirty="0" smtClean="0">
                <a:solidFill>
                  <a:schemeClr val="tx1"/>
                </a:solidFill>
                <a:effectLst/>
                <a:latin typeface="+mn-lt"/>
                <a:ea typeface="+mn-ea"/>
                <a:cs typeface="+mn-cs"/>
              </a:rPr>
              <a:t> kastiga märgitud nupp „Vajad abi? Vajuta siia“ avab akna, kust on kättesaadav toetustaotluse e-PRIA juhend; samuti on sealt võimalik alustada ekraanipildi jagamist.</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6</a:t>
            </a:fld>
            <a:endParaRPr lang="et-EE"/>
          </a:p>
        </p:txBody>
      </p:sp>
    </p:spTree>
    <p:extLst>
      <p:ext uri="{BB962C8B-B14F-4D97-AF65-F5344CB8AC3E}">
        <p14:creationId xmlns:p14="http://schemas.microsoft.com/office/powerpoint/2010/main" val="71506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PRIA teenistujaga on võimalik jagada ekraanipilti e-PRIA kuvast. Ekraanipildi jagamine tuleb PRIA teenistujaga enne kokku leppida.</a:t>
            </a:r>
          </a:p>
          <a:p>
            <a:r>
              <a:rPr lang="et-EE" sz="1200" kern="1200" dirty="0" smtClean="0">
                <a:solidFill>
                  <a:schemeClr val="tx1"/>
                </a:solidFill>
                <a:effectLst/>
                <a:latin typeface="+mn-lt"/>
                <a:ea typeface="+mn-ea"/>
                <a:cs typeface="+mn-cs"/>
              </a:rPr>
              <a:t>Pärast nupule vajutamist genereeritakse kliendi arvuti ekraanile unikaalne kood, mis tuleb öelda teenistujale, kellega ekraanipilti jagada soovitakse. Ühenduse loomisel kuvatakse kliendile teade teenistuja nimega, kellega on ekraanipilt jagatud. </a:t>
            </a:r>
          </a:p>
          <a:p>
            <a:r>
              <a:rPr lang="et-EE" sz="1200" kern="1200" dirty="0" smtClean="0">
                <a:solidFill>
                  <a:schemeClr val="tx1"/>
                </a:solidFill>
                <a:effectLst/>
                <a:latin typeface="+mn-lt"/>
                <a:ea typeface="+mn-ea"/>
                <a:cs typeface="+mn-cs"/>
              </a:rPr>
              <a:t>Klient saab igal ajahetkel sessiooni kohe katkestada. PRIA teenistuja näeb pilti vaid kliendi sellest e-</a:t>
            </a:r>
            <a:r>
              <a:rPr lang="et-EE" sz="1200" kern="1200" dirty="0" err="1" smtClean="0">
                <a:solidFill>
                  <a:schemeClr val="tx1"/>
                </a:solidFill>
                <a:effectLst/>
                <a:latin typeface="+mn-lt"/>
                <a:ea typeface="+mn-ea"/>
                <a:cs typeface="+mn-cs"/>
              </a:rPr>
              <a:t>PRIAs</a:t>
            </a:r>
            <a:r>
              <a:rPr lang="et-EE" sz="1200" kern="1200" dirty="0" smtClean="0">
                <a:solidFill>
                  <a:schemeClr val="tx1"/>
                </a:solidFill>
                <a:effectLst/>
                <a:latin typeface="+mn-lt"/>
                <a:ea typeface="+mn-ea"/>
                <a:cs typeface="+mn-cs"/>
              </a:rPr>
              <a:t> olevast ekraanivaatest, millel klient samaaegselt tegutseb. PRIA teenistuja ei saa kliendi eest ühtegi valikut teenuses ära teha.</a:t>
            </a:r>
          </a:p>
          <a:p>
            <a:endParaRPr lang="et-EE"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Nupp ekraanipildi</a:t>
            </a:r>
            <a:r>
              <a:rPr lang="et-EE" sz="1200" kern="1200" baseline="0" dirty="0" smtClean="0">
                <a:solidFill>
                  <a:schemeClr val="tx1"/>
                </a:solidFill>
                <a:effectLst/>
                <a:latin typeface="+mn-lt"/>
                <a:ea typeface="+mn-ea"/>
                <a:cs typeface="+mn-cs"/>
              </a:rPr>
              <a:t> jagamiseks on olemas igas toetustaotluse sammus. </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7</a:t>
            </a:fld>
            <a:endParaRPr lang="et-EE"/>
          </a:p>
        </p:txBody>
      </p:sp>
    </p:spTree>
    <p:extLst>
      <p:ext uri="{BB962C8B-B14F-4D97-AF65-F5344CB8AC3E}">
        <p14:creationId xmlns:p14="http://schemas.microsoft.com/office/powerpoint/2010/main" val="223480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Detailandmete</a:t>
            </a:r>
            <a:r>
              <a:rPr lang="et-EE" baseline="0" dirty="0" smtClean="0"/>
              <a:t> sammus küsitakse erinevaid andmeid, kontrollimaks toetusõiguslikkust. </a:t>
            </a:r>
            <a:r>
              <a:rPr lang="et-EE" baseline="0" dirty="0" smtClean="0"/>
              <a:t>Küsimuste </a:t>
            </a:r>
            <a:r>
              <a:rPr lang="et-EE" baseline="0" dirty="0" smtClean="0"/>
              <a:t>juures tasub hiirega liikuda sinise küsimärgi ikooni peale, kust leiab selgitava abiteksti. </a:t>
            </a:r>
            <a:endParaRPr lang="et-EE" dirty="0" smtClean="0"/>
          </a:p>
          <a:p>
            <a:r>
              <a:rPr lang="et-EE" dirty="0" smtClean="0"/>
              <a:t>Detailandmetes küsitakse kõigi taotlejate käest </a:t>
            </a:r>
            <a:r>
              <a:rPr lang="et-EE" b="1" dirty="0" smtClean="0"/>
              <a:t>olenemata</a:t>
            </a:r>
            <a:r>
              <a:rPr lang="et-EE" b="1" baseline="0" dirty="0" smtClean="0"/>
              <a:t> valitud tegevussuunast </a:t>
            </a:r>
            <a:r>
              <a:rPr lang="et-EE" baseline="0" dirty="0" smtClean="0"/>
              <a:t>järgmisi andmeid:</a:t>
            </a:r>
          </a:p>
          <a:p>
            <a:pPr marL="171450" indent="-171450">
              <a:buFont typeface="Arial" panose="020B0604020202020204" pitchFamily="34" charset="0"/>
              <a:buChar char="•"/>
            </a:pPr>
            <a:r>
              <a:rPr lang="et-EE" baseline="0" dirty="0" smtClean="0"/>
              <a:t>Projekti nimetus</a:t>
            </a:r>
          </a:p>
          <a:p>
            <a:pPr marL="171450" indent="-171450">
              <a:buFont typeface="Arial" panose="020B0604020202020204" pitchFamily="34" charset="0"/>
              <a:buChar char="•"/>
            </a:pPr>
            <a:r>
              <a:rPr lang="et-EE" baseline="0" dirty="0" smtClean="0"/>
              <a:t>Alguskuupäev</a:t>
            </a:r>
          </a:p>
          <a:p>
            <a:pPr marL="171450" indent="-171450">
              <a:buFont typeface="Arial" panose="020B0604020202020204" pitchFamily="34" charset="0"/>
              <a:buChar char="•"/>
            </a:pPr>
            <a:r>
              <a:rPr lang="et-EE" b="1" baseline="0" dirty="0" smtClean="0">
                <a:solidFill>
                  <a:srgbClr val="FF0000"/>
                </a:solidFill>
              </a:rPr>
              <a:t>Lõppkuupäev – see oluline kuupäev, mis läheb otsusele kui tähtaeg, milleks peavad tegevused lõpetatud olema.</a:t>
            </a:r>
          </a:p>
          <a:p>
            <a:pPr marL="171450" indent="-171450">
              <a:buFont typeface="Arial" panose="020B0604020202020204" pitchFamily="34" charset="0"/>
              <a:buChar char="•"/>
            </a:pPr>
            <a:r>
              <a:rPr lang="et-EE" baseline="0" dirty="0" smtClean="0"/>
              <a:t>Projekti kirjeldus ja eesmärk</a:t>
            </a:r>
          </a:p>
          <a:p>
            <a:pPr marL="171450" indent="-171450">
              <a:buFont typeface="Arial" panose="020B0604020202020204" pitchFamily="34" charset="0"/>
              <a:buChar char="•"/>
            </a:pPr>
            <a:r>
              <a:rPr lang="et-EE" baseline="0" dirty="0" smtClean="0"/>
              <a:t>Projekti elluviimise ja toetuse vajalikkuse põhjendus, lisaks hetkeolukorra kirjeldus</a:t>
            </a:r>
          </a:p>
          <a:p>
            <a:pPr marL="171450" indent="-171450">
              <a:buFont typeface="Arial" panose="020B0604020202020204" pitchFamily="34" charset="0"/>
              <a:buChar char="•"/>
            </a:pPr>
            <a:r>
              <a:rPr lang="et-EE" baseline="0" dirty="0" smtClean="0"/>
              <a:t>Projekti seos meetme tegevussuuna eesmärgiga ja kohaliku arengu strateegiaga (määrusest tulenevad sisunõuded)</a:t>
            </a:r>
          </a:p>
          <a:p>
            <a:pPr marL="171450" indent="-171450">
              <a:buFont typeface="Arial" panose="020B0604020202020204" pitchFamily="34" charset="0"/>
              <a:buChar char="•"/>
            </a:pPr>
            <a:r>
              <a:rPr lang="et-EE" baseline="0" dirty="0" smtClean="0"/>
              <a:t>Vastavalt tegevussuunale võidakse küsida veel erinevaid andmeid tegevuse kohta (Määruse lisa 7 alusel Projektitoetuse taotluse andmed vastavalt tegevussuunale – näiteks taotleja kogemuse kirjeldus, erinevad liikmete nimekirjad, tegevuse mõjude kirjeldused jne).</a:t>
            </a:r>
            <a:endParaRPr lang="et-EE" dirty="0"/>
          </a:p>
        </p:txBody>
      </p:sp>
      <p:sp>
        <p:nvSpPr>
          <p:cNvPr id="4" name="Slide Number Placeholder 3"/>
          <p:cNvSpPr>
            <a:spLocks noGrp="1"/>
          </p:cNvSpPr>
          <p:nvPr>
            <p:ph type="sldNum" sz="quarter" idx="10"/>
          </p:nvPr>
        </p:nvSpPr>
        <p:spPr/>
        <p:txBody>
          <a:bodyPr/>
          <a:lstStyle/>
          <a:p>
            <a:fld id="{FEDE0DBE-1144-42A4-B426-A79F49CF0B84}" type="slidenum">
              <a:rPr lang="et-EE" smtClean="0"/>
              <a:t>8</a:t>
            </a:fld>
            <a:endParaRPr lang="et-EE"/>
          </a:p>
        </p:txBody>
      </p:sp>
    </p:spTree>
    <p:extLst>
      <p:ext uri="{BB962C8B-B14F-4D97-AF65-F5344CB8AC3E}">
        <p14:creationId xmlns:p14="http://schemas.microsoft.com/office/powerpoint/2010/main" val="110081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baseline="0" dirty="0" smtClean="0"/>
              <a:t>Detailandmetes küsitakse küsimusi, mis esialgu ei tundugi tulenevat määrusest, kuid on osa suuremast kontrollist, näiteks </a:t>
            </a:r>
            <a:r>
              <a:rPr lang="et-EE" baseline="0" dirty="0" err="1" smtClean="0"/>
              <a:t>hankijaks</a:t>
            </a:r>
            <a:r>
              <a:rPr lang="et-EE" baseline="0" dirty="0" smtClean="0"/>
              <a:t> olemise kontroll sisaldab mitmeid küsimusi, mille vastuste pealt süsteem leiab, kas tegu võiks olla </a:t>
            </a:r>
            <a:r>
              <a:rPr lang="et-EE" baseline="0" dirty="0" err="1" smtClean="0"/>
              <a:t>hankijaga</a:t>
            </a:r>
            <a:r>
              <a:rPr lang="et-EE" baseline="0" dirty="0" smtClean="0"/>
              <a:t> Riigihangete seaduse mõistes. </a:t>
            </a:r>
            <a:r>
              <a:rPr lang="et-EE" baseline="0" dirty="0" err="1" smtClean="0"/>
              <a:t>Hankija</a:t>
            </a:r>
            <a:r>
              <a:rPr lang="et-EE" baseline="0" dirty="0" smtClean="0"/>
              <a:t>-kontroll võtab arvesse taotleja ettevõtlusvormi, kas tegevus on avalikes huvides, tulu prognoose ning liikmete avaliku sektori osakaalu. Kui taotleja on nendele küsimustele vastanud, siis annab süsteem indikatiivse vastuse </a:t>
            </a:r>
            <a:r>
              <a:rPr lang="et-EE" baseline="0" dirty="0" err="1" smtClean="0"/>
              <a:t>hankijaks</a:t>
            </a:r>
            <a:r>
              <a:rPr lang="et-EE" baseline="0" dirty="0" smtClean="0"/>
              <a:t> olemise kohta. </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a:p>
        </p:txBody>
      </p:sp>
    </p:spTree>
    <p:extLst>
      <p:ext uri="{BB962C8B-B14F-4D97-AF65-F5344CB8AC3E}">
        <p14:creationId xmlns:p14="http://schemas.microsoft.com/office/powerpoint/2010/main" val="172294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Kasusaajate sammus küsitakse tegelike kasusaajate arvu</a:t>
            </a:r>
            <a:r>
              <a:rPr lang="et-EE" baseline="0" dirty="0" smtClean="0"/>
              <a:t> ja kontaktandmeid. Need on leitavad Äriregistrist, kus on olemas sama nimega sektsioon. Kasusaajate andmed on vajalikud kontrollimaks tulumaksuseaduse § 8 mõistes huvide konflikti puudumist taotleja ja hinnapakkujate vahel. </a:t>
            </a:r>
            <a:endParaRPr lang="et-EE" dirty="0"/>
          </a:p>
        </p:txBody>
      </p:sp>
      <p:sp>
        <p:nvSpPr>
          <p:cNvPr id="4" name="Slide Number Placeholder 3"/>
          <p:cNvSpPr>
            <a:spLocks noGrp="1"/>
          </p:cNvSpPr>
          <p:nvPr>
            <p:ph type="sldNum" sz="quarter" idx="10"/>
          </p:nvPr>
        </p:nvSpPr>
        <p:spPr/>
        <p:txBody>
          <a:bodyPr/>
          <a:lstStyle/>
          <a:p>
            <a:fld id="{53AE2171-7E84-48AB-9B81-4844D3C5FA71}" type="slidenum">
              <a:rPr lang="et-EE" smtClean="0"/>
              <a:t>10</a:t>
            </a:fld>
            <a:endParaRPr lang="et-EE"/>
          </a:p>
        </p:txBody>
      </p:sp>
    </p:spTree>
    <p:extLst>
      <p:ext uri="{BB962C8B-B14F-4D97-AF65-F5344CB8AC3E}">
        <p14:creationId xmlns:p14="http://schemas.microsoft.com/office/powerpoint/2010/main" val="141052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Tree>
    <p:extLst>
      <p:ext uri="{BB962C8B-B14F-4D97-AF65-F5344CB8AC3E}">
        <p14:creationId xmlns:p14="http://schemas.microsoft.com/office/powerpoint/2010/main" val="51756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45FF6F12-5AF5-4139-9E36-E2EE5460F633}" type="datetime1">
              <a:rPr lang="et-EE" smtClean="0"/>
              <a:t>19.07.2024</a:t>
            </a:fld>
            <a:endParaRPr lang="et-EE"/>
          </a:p>
        </p:txBody>
      </p:sp>
      <p:sp>
        <p:nvSpPr>
          <p:cNvPr id="5" name="Footer Placeholder 4"/>
          <p:cNvSpPr>
            <a:spLocks noGrp="1"/>
          </p:cNvSpPr>
          <p:nvPr>
            <p:ph type="ftr" sz="quarter" idx="11"/>
          </p:nvPr>
        </p:nvSpPr>
        <p:spPr/>
        <p:txBody>
          <a:bodyPr/>
          <a:lstStyle/>
          <a:p>
            <a:r>
              <a:rPr lang="et-EE" smtClean="0"/>
              <a:t>EMKVF Projektitoetus - e-PRIA taotlusvorm</a:t>
            </a:r>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41418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7A6252E-D672-478E-B5C9-86B354A6F444}" type="datetime1">
              <a:rPr lang="et-EE" smtClean="0"/>
              <a:t>19.07.2024</a:t>
            </a:fld>
            <a:endParaRPr lang="et-EE"/>
          </a:p>
        </p:txBody>
      </p:sp>
      <p:sp>
        <p:nvSpPr>
          <p:cNvPr id="5" name="Footer Placeholder 4"/>
          <p:cNvSpPr>
            <a:spLocks noGrp="1"/>
          </p:cNvSpPr>
          <p:nvPr>
            <p:ph type="ftr" sz="quarter" idx="11"/>
          </p:nvPr>
        </p:nvSpPr>
        <p:spPr/>
        <p:txBody>
          <a:bodyPr/>
          <a:lstStyle/>
          <a:p>
            <a:r>
              <a:rPr lang="et-EE" smtClean="0"/>
              <a:t>EMKVF Projektitoetus - e-PRIA taotlusvorm</a:t>
            </a:r>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824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lvl2pPr marL="685800" indent="-228600">
              <a:buFontTx/>
              <a:buBlip>
                <a:blip r:embed="rId2"/>
              </a:buBlip>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Date Placeholder 3"/>
          <p:cNvSpPr>
            <a:spLocks noGrp="1"/>
          </p:cNvSpPr>
          <p:nvPr>
            <p:ph type="dt" sz="half" idx="10"/>
          </p:nvPr>
        </p:nvSpPr>
        <p:spPr/>
        <p:txBody>
          <a:bodyPr/>
          <a:lstStyle/>
          <a:p>
            <a:fld id="{35E082F4-A67D-49BD-9A94-7ACB7B32DB4D}" type="datetime1">
              <a:rPr lang="et-EE" smtClean="0"/>
              <a:t>19.07.2024</a:t>
            </a:fld>
            <a:endParaRPr lang="et-EE"/>
          </a:p>
        </p:txBody>
      </p:sp>
      <p:sp>
        <p:nvSpPr>
          <p:cNvPr id="5" name="Footer Placeholder 4"/>
          <p:cNvSpPr>
            <a:spLocks noGrp="1"/>
          </p:cNvSpPr>
          <p:nvPr>
            <p:ph type="ftr" sz="quarter" idx="11"/>
          </p:nvPr>
        </p:nvSpPr>
        <p:spPr/>
        <p:txBody>
          <a:bodyPr/>
          <a:lstStyle/>
          <a:p>
            <a:r>
              <a:rPr lang="et-EE" smtClean="0"/>
              <a:t>EMKVF Projektitoetus - e-PRIA taotlusvorm</a:t>
            </a:r>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49902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AD481-A51D-4F56-B671-2BF27F2E3B8F}" type="datetime1">
              <a:rPr lang="et-EE" smtClean="0"/>
              <a:t>19.07.2024</a:t>
            </a:fld>
            <a:endParaRPr lang="et-EE"/>
          </a:p>
        </p:txBody>
      </p:sp>
      <p:sp>
        <p:nvSpPr>
          <p:cNvPr id="5" name="Footer Placeholder 4"/>
          <p:cNvSpPr>
            <a:spLocks noGrp="1"/>
          </p:cNvSpPr>
          <p:nvPr>
            <p:ph type="ftr" sz="quarter" idx="11"/>
          </p:nvPr>
        </p:nvSpPr>
        <p:spPr/>
        <p:txBody>
          <a:bodyPr/>
          <a:lstStyle/>
          <a:p>
            <a:r>
              <a:rPr lang="et-EE" smtClean="0"/>
              <a:t>EMKVF Projektitoetus - e-PRIA taotlusvorm</a:t>
            </a:r>
            <a:endParaRPr lang="et-EE"/>
          </a:p>
        </p:txBody>
      </p:sp>
      <p:sp>
        <p:nvSpPr>
          <p:cNvPr id="6" name="Slide Number Placeholder 5"/>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0176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8C3C6CF8-38E1-4868-ACF7-66BAFFB150CD}" type="datetime1">
              <a:rPr lang="et-EE" smtClean="0"/>
              <a:t>19.07.2024</a:t>
            </a:fld>
            <a:endParaRPr lang="et-EE"/>
          </a:p>
        </p:txBody>
      </p:sp>
      <p:sp>
        <p:nvSpPr>
          <p:cNvPr id="6" name="Footer Placeholder 5"/>
          <p:cNvSpPr>
            <a:spLocks noGrp="1"/>
          </p:cNvSpPr>
          <p:nvPr>
            <p:ph type="ftr" sz="quarter" idx="11"/>
          </p:nvPr>
        </p:nvSpPr>
        <p:spPr/>
        <p:txBody>
          <a:bodyPr/>
          <a:lstStyle/>
          <a:p>
            <a:r>
              <a:rPr lang="et-EE" smtClean="0"/>
              <a:t>EMKVF Projektitoetus - e-PRIA taotlusvorm</a:t>
            </a:r>
            <a:endParaRPr lang="et-EE"/>
          </a:p>
        </p:txBody>
      </p:sp>
      <p:sp>
        <p:nvSpPr>
          <p:cNvPr id="7" name="Slide Number Placeholder 6"/>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46940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0F668E0A-4D57-4ED1-BF10-8B1336F2D1A3}" type="datetime1">
              <a:rPr lang="et-EE" smtClean="0"/>
              <a:t>19.07.2024</a:t>
            </a:fld>
            <a:endParaRPr lang="et-EE"/>
          </a:p>
        </p:txBody>
      </p:sp>
      <p:sp>
        <p:nvSpPr>
          <p:cNvPr id="8" name="Footer Placeholder 7"/>
          <p:cNvSpPr>
            <a:spLocks noGrp="1"/>
          </p:cNvSpPr>
          <p:nvPr>
            <p:ph type="ftr" sz="quarter" idx="11"/>
          </p:nvPr>
        </p:nvSpPr>
        <p:spPr/>
        <p:txBody>
          <a:bodyPr/>
          <a:lstStyle/>
          <a:p>
            <a:r>
              <a:rPr lang="et-EE" smtClean="0"/>
              <a:t>EMKVF Projektitoetus - e-PRIA taotlusvorm</a:t>
            </a:r>
            <a:endParaRPr lang="et-EE"/>
          </a:p>
        </p:txBody>
      </p:sp>
      <p:sp>
        <p:nvSpPr>
          <p:cNvPr id="9" name="Slide Number Placeholder 8"/>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3450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78B0A454-A928-48FA-9E98-F9589CD094B1}" type="datetime1">
              <a:rPr lang="et-EE" smtClean="0"/>
              <a:t>19.07.2024</a:t>
            </a:fld>
            <a:endParaRPr lang="et-EE"/>
          </a:p>
        </p:txBody>
      </p:sp>
      <p:sp>
        <p:nvSpPr>
          <p:cNvPr id="4" name="Footer Placeholder 3"/>
          <p:cNvSpPr>
            <a:spLocks noGrp="1"/>
          </p:cNvSpPr>
          <p:nvPr>
            <p:ph type="ftr" sz="quarter" idx="11"/>
          </p:nvPr>
        </p:nvSpPr>
        <p:spPr/>
        <p:txBody>
          <a:bodyPr/>
          <a:lstStyle/>
          <a:p>
            <a:r>
              <a:rPr lang="et-EE" smtClean="0"/>
              <a:t>EMKVF Projektitoetus - e-PRIA taotlusvorm</a:t>
            </a:r>
            <a:endParaRPr lang="et-EE"/>
          </a:p>
        </p:txBody>
      </p:sp>
      <p:sp>
        <p:nvSpPr>
          <p:cNvPr id="5" name="Slide Number Placeholder 4"/>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31812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9B4DC-AE2A-4FC6-AEA0-266011C51A48}" type="datetime1">
              <a:rPr lang="et-EE" smtClean="0"/>
              <a:t>19.07.2024</a:t>
            </a:fld>
            <a:endParaRPr lang="et-EE"/>
          </a:p>
        </p:txBody>
      </p:sp>
      <p:sp>
        <p:nvSpPr>
          <p:cNvPr id="3" name="Footer Placeholder 2"/>
          <p:cNvSpPr>
            <a:spLocks noGrp="1"/>
          </p:cNvSpPr>
          <p:nvPr>
            <p:ph type="ftr" sz="quarter" idx="11"/>
          </p:nvPr>
        </p:nvSpPr>
        <p:spPr/>
        <p:txBody>
          <a:bodyPr/>
          <a:lstStyle/>
          <a:p>
            <a:r>
              <a:rPr lang="et-EE" smtClean="0"/>
              <a:t>EMKVF Projektitoetus - e-PRIA taotlusvorm</a:t>
            </a:r>
            <a:endParaRPr lang="et-EE"/>
          </a:p>
        </p:txBody>
      </p:sp>
      <p:sp>
        <p:nvSpPr>
          <p:cNvPr id="4" name="Slide Number Placeholder 3"/>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55639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F435A-087A-4868-8DDB-443F46AD5AFE}" type="datetime1">
              <a:rPr lang="et-EE" smtClean="0"/>
              <a:t>19.07.2024</a:t>
            </a:fld>
            <a:endParaRPr lang="et-EE"/>
          </a:p>
        </p:txBody>
      </p:sp>
      <p:sp>
        <p:nvSpPr>
          <p:cNvPr id="6" name="Footer Placeholder 5"/>
          <p:cNvSpPr>
            <a:spLocks noGrp="1"/>
          </p:cNvSpPr>
          <p:nvPr>
            <p:ph type="ftr" sz="quarter" idx="11"/>
          </p:nvPr>
        </p:nvSpPr>
        <p:spPr/>
        <p:txBody>
          <a:bodyPr/>
          <a:lstStyle/>
          <a:p>
            <a:r>
              <a:rPr lang="et-EE" smtClean="0"/>
              <a:t>EMKVF Projektitoetus - e-PRIA taotlusvorm</a:t>
            </a:r>
            <a:endParaRPr lang="et-EE"/>
          </a:p>
        </p:txBody>
      </p:sp>
      <p:sp>
        <p:nvSpPr>
          <p:cNvPr id="7" name="Slide Number Placeholder 6"/>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06440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B0DA0-A640-45B7-8F5A-1B37E600675D}" type="datetime1">
              <a:rPr lang="et-EE" smtClean="0"/>
              <a:t>19.07.2024</a:t>
            </a:fld>
            <a:endParaRPr lang="et-EE"/>
          </a:p>
        </p:txBody>
      </p:sp>
      <p:sp>
        <p:nvSpPr>
          <p:cNvPr id="6" name="Footer Placeholder 5"/>
          <p:cNvSpPr>
            <a:spLocks noGrp="1"/>
          </p:cNvSpPr>
          <p:nvPr>
            <p:ph type="ftr" sz="quarter" idx="11"/>
          </p:nvPr>
        </p:nvSpPr>
        <p:spPr/>
        <p:txBody>
          <a:bodyPr/>
          <a:lstStyle/>
          <a:p>
            <a:r>
              <a:rPr lang="et-EE" smtClean="0"/>
              <a:t>EMKVF Projektitoetus - e-PRIA taotlusvorm</a:t>
            </a:r>
            <a:endParaRPr lang="et-EE"/>
          </a:p>
        </p:txBody>
      </p:sp>
      <p:sp>
        <p:nvSpPr>
          <p:cNvPr id="7" name="Slide Number Placeholder 6"/>
          <p:cNvSpPr>
            <a:spLocks noGrp="1"/>
          </p:cNvSpPr>
          <p:nvPr>
            <p:ph type="sldNum" sz="quarter" idx="12"/>
          </p:nvPr>
        </p:nvSpPr>
        <p:spPr/>
        <p:txBody>
          <a:bodyPr/>
          <a:lstStyle/>
          <a:p>
            <a:fld id="{C5A8EF68-6D99-41EA-A102-B5A3ED388263}" type="slidenum">
              <a:rPr lang="et-EE" smtClean="0"/>
              <a:t>‹#›</a:t>
            </a:fld>
            <a:endParaRPr lang="et-EE"/>
          </a:p>
        </p:txBody>
      </p:sp>
    </p:spTree>
    <p:extLst>
      <p:ext uri="{BB962C8B-B14F-4D97-AF65-F5344CB8AC3E}">
        <p14:creationId xmlns:p14="http://schemas.microsoft.com/office/powerpoint/2010/main" val="259906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5946"/>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t-EE" dirty="0"/>
          </a:p>
        </p:txBody>
      </p:sp>
      <p:sp>
        <p:nvSpPr>
          <p:cNvPr id="3" name="Text Placeholder 2"/>
          <p:cNvSpPr>
            <a:spLocks noGrp="1"/>
          </p:cNvSpPr>
          <p:nvPr>
            <p:ph type="body" idx="1"/>
          </p:nvPr>
        </p:nvSpPr>
        <p:spPr>
          <a:xfrm>
            <a:off x="838200" y="3156857"/>
            <a:ext cx="10515600" cy="30201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6F7DB-AA61-4677-AC6F-DF727D3201AD}" type="datetime1">
              <a:rPr lang="et-EE" smtClean="0"/>
              <a:t>19.07.2024</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smtClean="0"/>
              <a:t>EMKVF Projektitoetus - e-PRIA taotlusvorm</a:t>
            </a:r>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8EF68-6D99-41EA-A102-B5A3ED388263}" type="slidenum">
              <a:rPr lang="et-EE" smtClean="0"/>
              <a:t>‹#›</a:t>
            </a:fld>
            <a:endParaRPr lang="et-EE"/>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172" y="164485"/>
            <a:ext cx="2754666" cy="1061972"/>
          </a:xfrm>
          <a:prstGeom prst="rect">
            <a:avLst/>
          </a:prstGeom>
        </p:spPr>
      </p:pic>
    </p:spTree>
    <p:extLst>
      <p:ext uri="{BB962C8B-B14F-4D97-AF65-F5344CB8AC3E}">
        <p14:creationId xmlns:p14="http://schemas.microsoft.com/office/powerpoint/2010/main" val="2221200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ino" panose="020006030405040202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ino" panose="020006030405040202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ino" panose="020006030405040202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ino" panose="020006030405040202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ino" panose="020006030405040202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ino" panose="020006030405040202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914" y="5048915"/>
            <a:ext cx="7829550" cy="1728788"/>
          </a:xfrm>
          <a:prstGeom prst="rect">
            <a:avLst/>
          </a:prstGeom>
        </p:spPr>
      </p:pic>
      <p:sp>
        <p:nvSpPr>
          <p:cNvPr id="6" name="Title 1"/>
          <p:cNvSpPr>
            <a:spLocks noGrp="1"/>
          </p:cNvSpPr>
          <p:nvPr>
            <p:ph type="ctrTitle"/>
          </p:nvPr>
        </p:nvSpPr>
        <p:spPr>
          <a:xfrm>
            <a:off x="1255589" y="1908101"/>
            <a:ext cx="9120188" cy="1160877"/>
          </a:xfrm>
        </p:spPr>
        <p:txBody>
          <a:bodyPr>
            <a:normAutofit fontScale="90000"/>
          </a:bodyPr>
          <a:lstStyle/>
          <a:p>
            <a:r>
              <a:rPr lang="et-EE" dirty="0" smtClean="0">
                <a:latin typeface="Aino Headline" panose="020B0303040504020204" pitchFamily="34" charset="0"/>
              </a:rPr>
              <a:t>EMKVF Projektitoetus 2023-2027</a:t>
            </a:r>
            <a:endParaRPr lang="en-GB" dirty="0">
              <a:latin typeface="Aino Headline" panose="020B0303040504020204" pitchFamily="34" charset="0"/>
            </a:endParaRPr>
          </a:p>
        </p:txBody>
      </p:sp>
      <p:sp>
        <p:nvSpPr>
          <p:cNvPr id="7" name="Subtitle 2"/>
          <p:cNvSpPr>
            <a:spLocks noGrp="1"/>
          </p:cNvSpPr>
          <p:nvPr>
            <p:ph type="subTitle" idx="1"/>
          </p:nvPr>
        </p:nvSpPr>
        <p:spPr>
          <a:xfrm>
            <a:off x="1255589" y="3564285"/>
            <a:ext cx="9120188" cy="1651546"/>
          </a:xfrm>
        </p:spPr>
        <p:txBody>
          <a:bodyPr>
            <a:normAutofit fontScale="92500" lnSpcReduction="10000"/>
          </a:bodyPr>
          <a:lstStyle/>
          <a:p>
            <a:r>
              <a:rPr lang="et-EE" altLang="en-US" dirty="0" smtClean="0">
                <a:latin typeface="Aino" panose="02000603040504020204" pitchFamily="50" charset="0"/>
              </a:rPr>
              <a:t>Sandra Toomik</a:t>
            </a:r>
          </a:p>
          <a:p>
            <a:r>
              <a:rPr lang="et-EE" altLang="en-US" dirty="0" smtClean="0">
                <a:latin typeface="Aino" panose="02000603040504020204" pitchFamily="50" charset="0"/>
              </a:rPr>
              <a:t>PRIA / arendusspetsialist</a:t>
            </a:r>
          </a:p>
          <a:p>
            <a:endParaRPr lang="et-EE" altLang="en-US" dirty="0" smtClean="0">
              <a:latin typeface="Aino" panose="02000603040504020204" pitchFamily="50" charset="0"/>
            </a:endParaRPr>
          </a:p>
          <a:p>
            <a:r>
              <a:rPr lang="et-EE" altLang="en-US" dirty="0" smtClean="0">
                <a:latin typeface="Aino" panose="02000603040504020204" pitchFamily="50" charset="0"/>
              </a:rPr>
              <a:t>30.05.2024</a:t>
            </a:r>
          </a:p>
          <a:p>
            <a:pPr algn="l"/>
            <a:endParaRPr lang="et-EE" altLang="en-US" dirty="0" smtClean="0">
              <a:latin typeface="Aino" panose="02000603040504020204" pitchFamily="50" charset="0"/>
            </a:endParaRPr>
          </a:p>
          <a:p>
            <a:endParaRPr lang="et-EE" altLang="en-US" dirty="0" smtClean="0"/>
          </a:p>
          <a:p>
            <a:endParaRPr lang="et-EE" altLang="en-US" dirty="0" smtClean="0"/>
          </a:p>
          <a:p>
            <a:endParaRPr lang="en-GB" dirty="0"/>
          </a:p>
        </p:txBody>
      </p:sp>
    </p:spTree>
    <p:extLst>
      <p:ext uri="{BB962C8B-B14F-4D97-AF65-F5344CB8AC3E}">
        <p14:creationId xmlns:p14="http://schemas.microsoft.com/office/powerpoint/2010/main" val="865925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t-EE" smtClean="0"/>
              <a:t>EMKVF Projektitoetus - e-PRIA taotlusvorm</a:t>
            </a:r>
            <a:endParaRPr lang="et-EE"/>
          </a:p>
        </p:txBody>
      </p:sp>
      <p:pic>
        <p:nvPicPr>
          <p:cNvPr id="5" name="Picture 4"/>
          <p:cNvPicPr>
            <a:picLocks noChangeAspect="1"/>
          </p:cNvPicPr>
          <p:nvPr/>
        </p:nvPicPr>
        <p:blipFill>
          <a:blip r:embed="rId3"/>
          <a:stretch>
            <a:fillRect/>
          </a:stretch>
        </p:blipFill>
        <p:spPr>
          <a:xfrm>
            <a:off x="304799" y="1124478"/>
            <a:ext cx="11422368" cy="3514024"/>
          </a:xfrm>
          <a:prstGeom prst="rect">
            <a:avLst/>
          </a:prstGeom>
        </p:spPr>
      </p:pic>
      <p:pic>
        <p:nvPicPr>
          <p:cNvPr id="6" name="Picture 5"/>
          <p:cNvPicPr>
            <a:picLocks noChangeAspect="1"/>
          </p:cNvPicPr>
          <p:nvPr/>
        </p:nvPicPr>
        <p:blipFill>
          <a:blip r:embed="rId4"/>
          <a:stretch>
            <a:fillRect/>
          </a:stretch>
        </p:blipFill>
        <p:spPr>
          <a:xfrm>
            <a:off x="6641869" y="4946994"/>
            <a:ext cx="5288193" cy="7202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8740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599" y="1079665"/>
            <a:ext cx="9411094" cy="5595456"/>
          </a:xfrm>
          <a:prstGeom prst="rect">
            <a:avLst/>
          </a:prstGeom>
        </p:spPr>
      </p:pic>
      <p:sp>
        <p:nvSpPr>
          <p:cNvPr id="7" name="Rectangle 6"/>
          <p:cNvSpPr/>
          <p:nvPr/>
        </p:nvSpPr>
        <p:spPr>
          <a:xfrm>
            <a:off x="9543011" y="1803862"/>
            <a:ext cx="1280160" cy="307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Footer Placeholder 7"/>
          <p:cNvSpPr>
            <a:spLocks noGrp="1"/>
          </p:cNvSpPr>
          <p:nvPr>
            <p:ph type="ftr" sz="quarter" idx="11"/>
          </p:nvPr>
        </p:nvSpPr>
        <p:spPr/>
        <p:txBody>
          <a:bodyPr/>
          <a:lstStyle/>
          <a:p>
            <a:r>
              <a:rPr lang="et-EE" smtClean="0"/>
              <a:t>EMKVF Projektitoetus - e-PRIA taotlusvorm</a:t>
            </a:r>
            <a:endParaRPr lang="et-EE"/>
          </a:p>
        </p:txBody>
      </p:sp>
    </p:spTree>
    <p:extLst>
      <p:ext uri="{BB962C8B-B14F-4D97-AF65-F5344CB8AC3E}">
        <p14:creationId xmlns:p14="http://schemas.microsoft.com/office/powerpoint/2010/main" val="76997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t-EE" smtClean="0"/>
              <a:t>EMKVF Projektitoetus - e-PRIA taotlusvorm</a:t>
            </a:r>
            <a:endParaRPr lang="et-EE"/>
          </a:p>
        </p:txBody>
      </p:sp>
      <p:sp>
        <p:nvSpPr>
          <p:cNvPr id="5" name="Title 4"/>
          <p:cNvSpPr>
            <a:spLocks noGrp="1"/>
          </p:cNvSpPr>
          <p:nvPr>
            <p:ph type="title"/>
          </p:nvPr>
        </p:nvSpPr>
        <p:spPr>
          <a:xfrm>
            <a:off x="838199" y="1210143"/>
            <a:ext cx="10515600" cy="1325563"/>
          </a:xfrm>
        </p:spPr>
        <p:txBody>
          <a:bodyPr>
            <a:normAutofit/>
          </a:bodyPr>
          <a:lstStyle/>
          <a:p>
            <a:r>
              <a:rPr lang="et-EE" sz="3600" b="1" dirty="0" smtClean="0"/>
              <a:t>Tulude/kulude aruanne</a:t>
            </a:r>
            <a:endParaRPr lang="et-EE" sz="3600" b="1" dirty="0"/>
          </a:p>
        </p:txBody>
      </p:sp>
      <p:pic>
        <p:nvPicPr>
          <p:cNvPr id="7" name="Picture 6"/>
          <p:cNvPicPr>
            <a:picLocks noChangeAspect="1"/>
          </p:cNvPicPr>
          <p:nvPr/>
        </p:nvPicPr>
        <p:blipFill>
          <a:blip r:embed="rId3"/>
          <a:stretch>
            <a:fillRect/>
          </a:stretch>
        </p:blipFill>
        <p:spPr>
          <a:xfrm>
            <a:off x="445293" y="2665882"/>
            <a:ext cx="11301413" cy="3430117"/>
          </a:xfrm>
          <a:prstGeom prst="rect">
            <a:avLst/>
          </a:prstGeom>
        </p:spPr>
      </p:pic>
    </p:spTree>
    <p:extLst>
      <p:ext uri="{BB962C8B-B14F-4D97-AF65-F5344CB8AC3E}">
        <p14:creationId xmlns:p14="http://schemas.microsoft.com/office/powerpoint/2010/main" val="4261725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36039" y="1029202"/>
            <a:ext cx="9590776" cy="5501216"/>
          </a:xfrm>
          <a:prstGeom prst="rect">
            <a:avLst/>
          </a:prstGeom>
        </p:spPr>
      </p:pic>
      <p:sp>
        <p:nvSpPr>
          <p:cNvPr id="7" name="Footer Placeholder 6"/>
          <p:cNvSpPr>
            <a:spLocks noGrp="1"/>
          </p:cNvSpPr>
          <p:nvPr>
            <p:ph type="ftr" sz="quarter" idx="11"/>
          </p:nvPr>
        </p:nvSpPr>
        <p:spPr/>
        <p:txBody>
          <a:bodyPr/>
          <a:lstStyle/>
          <a:p>
            <a:r>
              <a:rPr lang="et-EE" smtClean="0"/>
              <a:t>EMKVF Projektitoetus - e-PRIA taotlusvorm</a:t>
            </a:r>
            <a:endParaRPr lang="et-EE"/>
          </a:p>
        </p:txBody>
      </p:sp>
    </p:spTree>
    <p:extLst>
      <p:ext uri="{BB962C8B-B14F-4D97-AF65-F5344CB8AC3E}">
        <p14:creationId xmlns:p14="http://schemas.microsoft.com/office/powerpoint/2010/main" val="198671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6116"/>
            <a:ext cx="10515600" cy="1920847"/>
          </a:xfrm>
        </p:spPr>
        <p:txBody>
          <a:bodyPr/>
          <a:lstStyle/>
          <a:p>
            <a:r>
              <a:rPr lang="et-EE" dirty="0" smtClean="0"/>
              <a:t>Taotleja prognoosib, millal maksetaotlust plaanib esitada</a:t>
            </a:r>
          </a:p>
          <a:p>
            <a:r>
              <a:rPr lang="et-EE" dirty="0" smtClean="0"/>
              <a:t>Pooleaastased perioodid</a:t>
            </a:r>
            <a:endParaRPr lang="et-EE" dirty="0"/>
          </a:p>
        </p:txBody>
      </p:sp>
      <p:pic>
        <p:nvPicPr>
          <p:cNvPr id="4" name="Picture 3"/>
          <p:cNvPicPr>
            <a:picLocks noChangeAspect="1"/>
          </p:cNvPicPr>
          <p:nvPr/>
        </p:nvPicPr>
        <p:blipFill rotWithShape="1">
          <a:blip r:embed="rId3"/>
          <a:srcRect t="3281"/>
          <a:stretch/>
        </p:blipFill>
        <p:spPr>
          <a:xfrm>
            <a:off x="496879" y="1604356"/>
            <a:ext cx="11198242" cy="2344190"/>
          </a:xfrm>
          <a:prstGeom prst="rect">
            <a:avLst/>
          </a:prstGeom>
        </p:spPr>
      </p:pic>
      <p:sp>
        <p:nvSpPr>
          <p:cNvPr id="5" name="Rectangle 4"/>
          <p:cNvSpPr/>
          <p:nvPr/>
        </p:nvSpPr>
        <p:spPr>
          <a:xfrm>
            <a:off x="10665229" y="2119745"/>
            <a:ext cx="831273" cy="324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Footer Placeholder 5"/>
          <p:cNvSpPr>
            <a:spLocks noGrp="1"/>
          </p:cNvSpPr>
          <p:nvPr>
            <p:ph type="ftr" sz="quarter" idx="11"/>
          </p:nvPr>
        </p:nvSpPr>
        <p:spPr/>
        <p:txBody>
          <a:bodyPr/>
          <a:lstStyle/>
          <a:p>
            <a:r>
              <a:rPr lang="et-EE" smtClean="0"/>
              <a:t>EMKVF Projektitoetus - e-PRIA taotlusvorm</a:t>
            </a:r>
            <a:endParaRPr lang="et-EE"/>
          </a:p>
        </p:txBody>
      </p:sp>
    </p:spTree>
    <p:extLst>
      <p:ext uri="{BB962C8B-B14F-4D97-AF65-F5344CB8AC3E}">
        <p14:creationId xmlns:p14="http://schemas.microsoft.com/office/powerpoint/2010/main" val="2658456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2775" y="1231119"/>
            <a:ext cx="11772086" cy="2792241"/>
          </a:xfrm>
          <a:prstGeom prst="rect">
            <a:avLst/>
          </a:prstGeom>
        </p:spPr>
      </p:pic>
      <p:sp>
        <p:nvSpPr>
          <p:cNvPr id="7" name="Rectangle 6"/>
          <p:cNvSpPr/>
          <p:nvPr/>
        </p:nvSpPr>
        <p:spPr>
          <a:xfrm>
            <a:off x="10906298" y="2410691"/>
            <a:ext cx="1105593" cy="548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Footer Placeholder 8"/>
          <p:cNvSpPr>
            <a:spLocks noGrp="1"/>
          </p:cNvSpPr>
          <p:nvPr>
            <p:ph type="ftr" sz="quarter" idx="11"/>
          </p:nvPr>
        </p:nvSpPr>
        <p:spPr/>
        <p:txBody>
          <a:bodyPr/>
          <a:lstStyle/>
          <a:p>
            <a:r>
              <a:rPr lang="et-EE" smtClean="0"/>
              <a:t>EMKVF Projektitoetus - e-PRIA taotlusvorm</a:t>
            </a:r>
            <a:endParaRPr lang="et-EE"/>
          </a:p>
        </p:txBody>
      </p:sp>
    </p:spTree>
    <p:extLst>
      <p:ext uri="{BB962C8B-B14F-4D97-AF65-F5344CB8AC3E}">
        <p14:creationId xmlns:p14="http://schemas.microsoft.com/office/powerpoint/2010/main" val="374983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9698" y="1496291"/>
            <a:ext cx="10252604" cy="3775562"/>
          </a:xfrm>
          <a:prstGeom prst="rect">
            <a:avLst/>
          </a:prstGeom>
        </p:spPr>
      </p:pic>
      <p:sp>
        <p:nvSpPr>
          <p:cNvPr id="5" name="Footer Placeholder 4"/>
          <p:cNvSpPr>
            <a:spLocks noGrp="1"/>
          </p:cNvSpPr>
          <p:nvPr>
            <p:ph type="ftr" sz="quarter" idx="11"/>
          </p:nvPr>
        </p:nvSpPr>
        <p:spPr/>
        <p:txBody>
          <a:bodyPr/>
          <a:lstStyle/>
          <a:p>
            <a:r>
              <a:rPr lang="et-EE" smtClean="0"/>
              <a:t>EMKVF Projektitoetus - e-PRIA taotlusvorm</a:t>
            </a:r>
            <a:endParaRPr lang="et-EE"/>
          </a:p>
        </p:txBody>
      </p:sp>
    </p:spTree>
    <p:extLst>
      <p:ext uri="{BB962C8B-B14F-4D97-AF65-F5344CB8AC3E}">
        <p14:creationId xmlns:p14="http://schemas.microsoft.com/office/powerpoint/2010/main" val="131786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3344"/>
            <a:ext cx="10515600" cy="1325563"/>
          </a:xfrm>
        </p:spPr>
        <p:txBody>
          <a:bodyPr/>
          <a:lstStyle/>
          <a:p>
            <a:r>
              <a:rPr lang="et-EE" b="1" dirty="0" smtClean="0"/>
              <a:t>Tegevused </a:t>
            </a:r>
            <a:endParaRPr lang="et-EE" dirty="0"/>
          </a:p>
        </p:txBody>
      </p:sp>
      <p:sp>
        <p:nvSpPr>
          <p:cNvPr id="3" name="Content Placeholder 2"/>
          <p:cNvSpPr>
            <a:spLocks noGrp="1"/>
          </p:cNvSpPr>
          <p:nvPr>
            <p:ph idx="1"/>
          </p:nvPr>
        </p:nvSpPr>
        <p:spPr>
          <a:xfrm>
            <a:off x="838200" y="3156857"/>
            <a:ext cx="10515600" cy="561033"/>
          </a:xfrm>
        </p:spPr>
        <p:txBody>
          <a:bodyPr/>
          <a:lstStyle/>
          <a:p>
            <a:pPr marL="457200" indent="-457200">
              <a:buBlip>
                <a:blip r:embed="rId3"/>
              </a:buBlip>
            </a:pPr>
            <a:r>
              <a:rPr lang="et-EE" dirty="0" smtClean="0"/>
              <a:t>Põhitegevus</a:t>
            </a:r>
          </a:p>
          <a:p>
            <a:pPr marL="914400" lvl="1" indent="-457200"/>
            <a:endParaRPr lang="et-EE" dirty="0" smtClean="0"/>
          </a:p>
        </p:txBody>
      </p:sp>
      <p:graphicFrame>
        <p:nvGraphicFramePr>
          <p:cNvPr id="7" name="Table 6"/>
          <p:cNvGraphicFramePr>
            <a:graphicFrameLocks noGrp="1"/>
          </p:cNvGraphicFramePr>
          <p:nvPr>
            <p:extLst/>
          </p:nvPr>
        </p:nvGraphicFramePr>
        <p:xfrm>
          <a:off x="838199" y="3788227"/>
          <a:ext cx="2879691" cy="1709225"/>
        </p:xfrm>
        <a:graphic>
          <a:graphicData uri="http://schemas.openxmlformats.org/drawingml/2006/table">
            <a:tbl>
              <a:tblPr>
                <a:tableStyleId>{5C22544A-7EE6-4342-B048-85BDC9FD1C3A}</a:tableStyleId>
              </a:tblPr>
              <a:tblGrid>
                <a:gridCol w="2879691">
                  <a:extLst>
                    <a:ext uri="{9D8B030D-6E8A-4147-A177-3AD203B41FA5}">
                      <a16:colId xmlns:a16="http://schemas.microsoft.com/office/drawing/2014/main" val="4194671151"/>
                    </a:ext>
                  </a:extLst>
                </a:gridCol>
              </a:tblGrid>
              <a:tr h="244175">
                <a:tc>
                  <a:txBody>
                    <a:bodyPr/>
                    <a:lstStyle/>
                    <a:p>
                      <a:pPr algn="l" fontAlgn="t"/>
                      <a:r>
                        <a:rPr lang="et-EE" sz="1100" b="1" u="none" strike="noStrike">
                          <a:effectLst/>
                        </a:rPr>
                        <a:t>Ehitamine (püstitamine/rajamine/paigaldamine)</a:t>
                      </a:r>
                      <a:endParaRPr lang="et-EE" sz="1100" b="1" i="0" u="none" strike="noStrike">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2507742972"/>
                  </a:ext>
                </a:extLst>
              </a:tr>
              <a:tr h="244175">
                <a:tc>
                  <a:txBody>
                    <a:bodyPr/>
                    <a:lstStyle/>
                    <a:p>
                      <a:pPr algn="l" fontAlgn="t"/>
                      <a:r>
                        <a:rPr lang="et-EE" sz="1100" b="1" u="none" strike="noStrike">
                          <a:effectLst/>
                        </a:rPr>
                        <a:t>Ehitamine (renoveerimine/parendamine)</a:t>
                      </a:r>
                      <a:endParaRPr lang="et-EE" sz="1100" b="1" i="0" u="none" strike="noStrike">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010727243"/>
                  </a:ext>
                </a:extLst>
              </a:tr>
              <a:tr h="244175">
                <a:tc>
                  <a:txBody>
                    <a:bodyPr/>
                    <a:lstStyle/>
                    <a:p>
                      <a:pPr algn="l" fontAlgn="t"/>
                      <a:r>
                        <a:rPr lang="et-EE" sz="1100" b="1" u="none" strike="noStrike" dirty="0">
                          <a:effectLst/>
                        </a:rPr>
                        <a:t>Tegemine</a:t>
                      </a:r>
                      <a:endParaRPr lang="et-EE" sz="1100" b="1" i="0" u="none" strike="noStrike" dirty="0">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131905831"/>
                  </a:ext>
                </a:extLst>
              </a:tr>
              <a:tr h="244175">
                <a:tc>
                  <a:txBody>
                    <a:bodyPr/>
                    <a:lstStyle/>
                    <a:p>
                      <a:pPr algn="l" fontAlgn="t"/>
                      <a:r>
                        <a:rPr lang="et-EE" sz="1100" b="1" u="none" strike="noStrike">
                          <a:effectLst/>
                        </a:rPr>
                        <a:t>Ostmine või paigaldamine</a:t>
                      </a:r>
                      <a:endParaRPr lang="et-EE" sz="1100" b="1" i="0" u="none" strike="noStrike">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061496049"/>
                  </a:ext>
                </a:extLst>
              </a:tr>
              <a:tr h="244175">
                <a:tc>
                  <a:txBody>
                    <a:bodyPr/>
                    <a:lstStyle/>
                    <a:p>
                      <a:pPr algn="l" fontAlgn="t"/>
                      <a:r>
                        <a:rPr lang="et-EE" sz="1100" b="1" u="none" strike="noStrike" dirty="0">
                          <a:effectLst/>
                        </a:rPr>
                        <a:t>Korraldamine/läbiviimine</a:t>
                      </a:r>
                      <a:endParaRPr lang="et-EE" sz="1100" b="1" i="0" u="none" strike="noStrike" dirty="0">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254845065"/>
                  </a:ext>
                </a:extLst>
              </a:tr>
              <a:tr h="244175">
                <a:tc>
                  <a:txBody>
                    <a:bodyPr/>
                    <a:lstStyle/>
                    <a:p>
                      <a:pPr algn="l" fontAlgn="t"/>
                      <a:r>
                        <a:rPr lang="et-EE" sz="1100" b="1" u="none" strike="noStrike" dirty="0">
                          <a:effectLst/>
                        </a:rPr>
                        <a:t>Muu investeering</a:t>
                      </a:r>
                      <a:endParaRPr lang="et-EE" sz="1100" b="1" i="0" u="none" strike="noStrike" dirty="0">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2931174041"/>
                  </a:ext>
                </a:extLst>
              </a:tr>
              <a:tr h="244175">
                <a:tc>
                  <a:txBody>
                    <a:bodyPr/>
                    <a:lstStyle/>
                    <a:p>
                      <a:pPr algn="l" fontAlgn="t"/>
                      <a:r>
                        <a:rPr lang="et-EE" sz="1100" b="1" u="none" strike="noStrike" dirty="0">
                          <a:effectLst/>
                        </a:rPr>
                        <a:t>Muu mitteinvesteering</a:t>
                      </a:r>
                      <a:endParaRPr lang="et-EE" sz="1100" b="1" i="0" u="none" strike="noStrike" dirty="0">
                        <a:solidFill>
                          <a:srgbClr val="000000"/>
                        </a:solidFill>
                        <a:effectLst/>
                        <a:latin typeface="Calibri" panose="020F050202020403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1625511700"/>
                  </a:ext>
                </a:extLst>
              </a:tr>
            </a:tbl>
          </a:graphicData>
        </a:graphic>
      </p:graphicFrame>
      <p:pic>
        <p:nvPicPr>
          <p:cNvPr id="9" name="Picture 8"/>
          <p:cNvPicPr>
            <a:picLocks noChangeAspect="1"/>
          </p:cNvPicPr>
          <p:nvPr/>
        </p:nvPicPr>
        <p:blipFill>
          <a:blip r:embed="rId4"/>
          <a:stretch>
            <a:fillRect/>
          </a:stretch>
        </p:blipFill>
        <p:spPr>
          <a:xfrm>
            <a:off x="4481564" y="2888882"/>
            <a:ext cx="7347909" cy="3507913"/>
          </a:xfrm>
          <a:prstGeom prst="rect">
            <a:avLst/>
          </a:prstGeom>
          <a:ln>
            <a:noFill/>
          </a:ln>
          <a:effectLst>
            <a:outerShdw blurRad="190500" algn="tl" rotWithShape="0">
              <a:srgbClr val="000000">
                <a:alpha val="70000"/>
              </a:srgbClr>
            </a:outerShdw>
          </a:effectLst>
        </p:spPr>
      </p:pic>
      <p:cxnSp>
        <p:nvCxnSpPr>
          <p:cNvPr id="11" name="Straight Arrow Connector 10"/>
          <p:cNvCxnSpPr/>
          <p:nvPr/>
        </p:nvCxnSpPr>
        <p:spPr>
          <a:xfrm>
            <a:off x="3918857" y="3918857"/>
            <a:ext cx="3064747" cy="20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836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67556"/>
            <a:ext cx="10515600" cy="1325563"/>
          </a:xfrm>
        </p:spPr>
        <p:txBody>
          <a:bodyPr/>
          <a:lstStyle/>
          <a:p>
            <a:r>
              <a:rPr lang="et-EE" b="1" dirty="0" smtClean="0"/>
              <a:t>Tegevused </a:t>
            </a:r>
            <a:endParaRPr lang="et-EE" dirty="0"/>
          </a:p>
        </p:txBody>
      </p:sp>
      <p:graphicFrame>
        <p:nvGraphicFramePr>
          <p:cNvPr id="8" name="Table 7"/>
          <p:cNvGraphicFramePr>
            <a:graphicFrameLocks noGrp="1"/>
          </p:cNvGraphicFramePr>
          <p:nvPr>
            <p:extLst>
              <p:ext uri="{D42A27DB-BD31-4B8C-83A1-F6EECF244321}">
                <p14:modId xmlns:p14="http://schemas.microsoft.com/office/powerpoint/2010/main" val="1991325987"/>
              </p:ext>
            </p:extLst>
          </p:nvPr>
        </p:nvGraphicFramePr>
        <p:xfrm>
          <a:off x="1038225" y="1876426"/>
          <a:ext cx="9258300" cy="4143373"/>
        </p:xfrm>
        <a:graphic>
          <a:graphicData uri="http://schemas.openxmlformats.org/drawingml/2006/table">
            <a:tbl>
              <a:tblPr>
                <a:tableStyleId>{22838BEF-8BB2-4498-84A7-C5851F593DF1}</a:tableStyleId>
              </a:tblPr>
              <a:tblGrid>
                <a:gridCol w="4067175">
                  <a:extLst>
                    <a:ext uri="{9D8B030D-6E8A-4147-A177-3AD203B41FA5}">
                      <a16:colId xmlns:a16="http://schemas.microsoft.com/office/drawing/2014/main" val="2444732455"/>
                    </a:ext>
                  </a:extLst>
                </a:gridCol>
                <a:gridCol w="5191125">
                  <a:extLst>
                    <a:ext uri="{9D8B030D-6E8A-4147-A177-3AD203B41FA5}">
                      <a16:colId xmlns:a16="http://schemas.microsoft.com/office/drawing/2014/main" val="3441284330"/>
                    </a:ext>
                  </a:extLst>
                </a:gridCol>
              </a:tblGrid>
              <a:tr h="318721">
                <a:tc>
                  <a:txBody>
                    <a:bodyPr/>
                    <a:lstStyle/>
                    <a:p>
                      <a:pPr algn="l" fontAlgn="b"/>
                      <a:r>
                        <a:rPr lang="et-EE" sz="1400" b="1" u="none" strike="noStrike" dirty="0">
                          <a:effectLst>
                            <a:outerShdw blurRad="38100" dist="38100" dir="2700000" algn="tl">
                              <a:srgbClr val="000000">
                                <a:alpha val="43137"/>
                              </a:srgbClr>
                            </a:outerShdw>
                          </a:effectLst>
                          <a:latin typeface="Aino" panose="02000603040504020204" pitchFamily="50" charset="0"/>
                        </a:rPr>
                        <a:t>Põhitegevus</a:t>
                      </a:r>
                      <a:endParaRPr lang="et-EE" sz="1400" b="1" i="0" u="none" strike="noStrike" dirty="0">
                        <a:solidFill>
                          <a:srgbClr val="000000"/>
                        </a:solidFill>
                        <a:effectLst>
                          <a:outerShdw blurRad="38100" dist="38100" dir="2700000" algn="tl">
                            <a:srgbClr val="000000">
                              <a:alpha val="43137"/>
                            </a:srgbClr>
                          </a:outerShdw>
                        </a:effectLst>
                        <a:latin typeface="Aino" panose="02000603040504020204" pitchFamily="50" charset="0"/>
                      </a:endParaRPr>
                    </a:p>
                  </a:txBody>
                  <a:tcPr marL="9525" marR="9525" marT="9525" marB="0" anchor="b"/>
                </a:tc>
                <a:tc>
                  <a:txBody>
                    <a:bodyPr/>
                    <a:lstStyle/>
                    <a:p>
                      <a:pPr algn="l" fontAlgn="b"/>
                      <a:r>
                        <a:rPr lang="et-EE" sz="1400" b="1" u="none" strike="noStrike" dirty="0">
                          <a:effectLst>
                            <a:outerShdw blurRad="38100" dist="38100" dir="2700000" algn="tl">
                              <a:srgbClr val="000000">
                                <a:alpha val="43137"/>
                              </a:srgbClr>
                            </a:outerShdw>
                          </a:effectLst>
                          <a:latin typeface="Aino" panose="02000603040504020204" pitchFamily="50" charset="0"/>
                        </a:rPr>
                        <a:t>Võimalik tegevuse </a:t>
                      </a:r>
                      <a:r>
                        <a:rPr lang="et-EE" sz="1400" b="1" u="none" strike="noStrike" dirty="0" smtClean="0">
                          <a:effectLst>
                            <a:outerShdw blurRad="38100" dist="38100" dir="2700000" algn="tl">
                              <a:srgbClr val="000000">
                                <a:alpha val="43137"/>
                              </a:srgbClr>
                            </a:outerShdw>
                          </a:effectLst>
                          <a:latin typeface="Aino" panose="02000603040504020204" pitchFamily="50" charset="0"/>
                        </a:rPr>
                        <a:t>liik (nn Objekti liik)</a:t>
                      </a:r>
                      <a:endParaRPr lang="et-EE" sz="1400" b="1" i="0" u="none" strike="noStrike" dirty="0">
                        <a:solidFill>
                          <a:srgbClr val="000000"/>
                        </a:solidFill>
                        <a:effectLst>
                          <a:outerShdw blurRad="38100" dist="38100" dir="2700000" algn="tl">
                            <a:srgbClr val="000000">
                              <a:alpha val="43137"/>
                            </a:srgbClr>
                          </a:outerShdw>
                        </a:effectLst>
                        <a:latin typeface="Aino" panose="02000603040504020204" pitchFamily="50" charset="0"/>
                      </a:endParaRPr>
                    </a:p>
                  </a:txBody>
                  <a:tcPr marL="9525" marR="9525" marT="9525" marB="0" anchor="b"/>
                </a:tc>
                <a:extLst>
                  <a:ext uri="{0D108BD9-81ED-4DB2-BD59-A6C34878D82A}">
                    <a16:rowId xmlns:a16="http://schemas.microsoft.com/office/drawing/2014/main" val="916843104"/>
                  </a:ext>
                </a:extLst>
              </a:tr>
              <a:tr h="318721">
                <a:tc>
                  <a:txBody>
                    <a:bodyPr/>
                    <a:lstStyle/>
                    <a:p>
                      <a:pPr algn="l" fontAlgn="t"/>
                      <a:r>
                        <a:rPr lang="et-EE" sz="1400" u="none" strike="noStrike" dirty="0">
                          <a:effectLst/>
                          <a:latin typeface="Aino" panose="02000603040504020204" pitchFamily="50" charset="0"/>
                        </a:rPr>
                        <a:t>Ehitamine (püstitamine/rajamine/paigaldamine)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Hoone/rajatis</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3835214943"/>
                  </a:ext>
                </a:extLst>
              </a:tr>
              <a:tr h="318721">
                <a:tc>
                  <a:txBody>
                    <a:bodyPr/>
                    <a:lstStyle/>
                    <a:p>
                      <a:pPr algn="l" fontAlgn="t"/>
                      <a:r>
                        <a:rPr lang="et-EE" sz="1400" u="none" strike="noStrike" dirty="0">
                          <a:effectLst/>
                          <a:latin typeface="Aino" panose="02000603040504020204" pitchFamily="50" charset="0"/>
                        </a:rPr>
                        <a:t>Ehitamine (püstitamine/rajamine/paigaldamine)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Taastuv energiaallika kasutuselevõtt</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355749598"/>
                  </a:ext>
                </a:extLst>
              </a:tr>
              <a:tr h="318721">
                <a:tc>
                  <a:txBody>
                    <a:bodyPr/>
                    <a:lstStyle/>
                    <a:p>
                      <a:pPr algn="l" fontAlgn="t"/>
                      <a:r>
                        <a:rPr lang="et-EE" sz="1400" u="none" strike="noStrike" dirty="0">
                          <a:effectLst/>
                          <a:latin typeface="Aino" panose="02000603040504020204" pitchFamily="50" charset="0"/>
                        </a:rPr>
                        <a:t>Ehitamine (püstitamine/rajamine/paigaldamine)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Päikeseenergia allikast elektrienergia tootmine</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51125468"/>
                  </a:ext>
                </a:extLst>
              </a:tr>
              <a:tr h="318721">
                <a:tc>
                  <a:txBody>
                    <a:bodyPr/>
                    <a:lstStyle/>
                    <a:p>
                      <a:pPr algn="l" fontAlgn="t"/>
                      <a:r>
                        <a:rPr lang="et-EE" sz="1400" u="none" strike="noStrike" dirty="0">
                          <a:effectLst/>
                          <a:latin typeface="Aino" panose="02000603040504020204" pitchFamily="50" charset="0"/>
                        </a:rPr>
                        <a:t>Ehitamine (renoveerimine/parendamine)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Lautrikoha renoveerimine või parendamine</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774169938"/>
                  </a:ext>
                </a:extLst>
              </a:tr>
              <a:tr h="318721">
                <a:tc>
                  <a:txBody>
                    <a:bodyPr/>
                    <a:lstStyle/>
                    <a:p>
                      <a:pPr algn="l" fontAlgn="t"/>
                      <a:r>
                        <a:rPr lang="et-EE" sz="1400" u="none" strike="noStrike" dirty="0">
                          <a:effectLst/>
                          <a:latin typeface="Aino" panose="02000603040504020204" pitchFamily="50" charset="0"/>
                        </a:rPr>
                        <a:t>Ostmine või paigaldamine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Sõiduk</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1387573108"/>
                  </a:ext>
                </a:extLst>
              </a:tr>
              <a:tr h="318721">
                <a:tc>
                  <a:txBody>
                    <a:bodyPr/>
                    <a:lstStyle/>
                    <a:p>
                      <a:pPr algn="l" fontAlgn="t"/>
                      <a:r>
                        <a:rPr lang="et-EE" sz="1400" u="none" strike="noStrike" dirty="0">
                          <a:effectLst/>
                          <a:latin typeface="Aino" panose="02000603040504020204" pitchFamily="50" charset="0"/>
                        </a:rPr>
                        <a:t>Ostmine või paigaldamine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Masin või seade</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3912141066"/>
                  </a:ext>
                </a:extLst>
              </a:tr>
              <a:tr h="318721">
                <a:tc>
                  <a:txBody>
                    <a:bodyPr/>
                    <a:lstStyle/>
                    <a:p>
                      <a:pPr algn="l" fontAlgn="t"/>
                      <a:r>
                        <a:rPr lang="et-EE" sz="1400" u="none" strike="noStrike" dirty="0">
                          <a:effectLst/>
                          <a:latin typeface="Aino" panose="02000603040504020204" pitchFamily="50" charset="0"/>
                        </a:rPr>
                        <a:t>Korraldamine/läbiviimine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Üritus või koolitus</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3446195244"/>
                  </a:ext>
                </a:extLst>
              </a:tr>
              <a:tr h="318721">
                <a:tc>
                  <a:txBody>
                    <a:bodyPr/>
                    <a:lstStyle/>
                    <a:p>
                      <a:pPr algn="l" fontAlgn="t"/>
                      <a:r>
                        <a:rPr lang="et-EE" sz="1400" u="none" strike="noStrike" dirty="0">
                          <a:effectLst/>
                          <a:latin typeface="Aino" panose="02000603040504020204" pitchFamily="50" charset="0"/>
                        </a:rPr>
                        <a:t>Muu investeering</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Muu investeering</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1332517987"/>
                  </a:ext>
                </a:extLst>
              </a:tr>
              <a:tr h="318721">
                <a:tc>
                  <a:txBody>
                    <a:bodyPr/>
                    <a:lstStyle/>
                    <a:p>
                      <a:pPr algn="l" fontAlgn="t"/>
                      <a:r>
                        <a:rPr lang="et-EE" sz="1400" u="none" strike="noStrike" dirty="0">
                          <a:effectLst/>
                          <a:latin typeface="Aino" panose="02000603040504020204" pitchFamily="50" charset="0"/>
                        </a:rPr>
                        <a:t>Muu mitteinvesteering</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Tootearendus</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283860300"/>
                  </a:ext>
                </a:extLst>
              </a:tr>
              <a:tr h="318721">
                <a:tc>
                  <a:txBody>
                    <a:bodyPr/>
                    <a:lstStyle/>
                    <a:p>
                      <a:pPr algn="l" fontAlgn="t"/>
                      <a:r>
                        <a:rPr lang="et-EE" sz="1400" u="none" strike="noStrike" dirty="0">
                          <a:effectLst/>
                          <a:latin typeface="Aino" panose="02000603040504020204" pitchFamily="50" charset="0"/>
                        </a:rPr>
                        <a:t>Muu mitteinvesteering</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Muu</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3352774293"/>
                  </a:ext>
                </a:extLst>
              </a:tr>
              <a:tr h="318721">
                <a:tc>
                  <a:txBody>
                    <a:bodyPr/>
                    <a:lstStyle/>
                    <a:p>
                      <a:pPr algn="l" fontAlgn="t"/>
                      <a:r>
                        <a:rPr lang="et-EE" sz="1400" u="none" strike="noStrike" dirty="0">
                          <a:effectLst/>
                          <a:latin typeface="Aino" panose="02000603040504020204" pitchFamily="50" charset="0"/>
                        </a:rPr>
                        <a:t>Tegemine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a:effectLst/>
                          <a:latin typeface="Aino" panose="02000603040504020204" pitchFamily="50" charset="0"/>
                        </a:rPr>
                        <a:t>Jäätmekäitlus</a:t>
                      </a:r>
                      <a:endParaRPr lang="et-EE" sz="1400" b="0" i="0" u="none" strike="noStrike">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2806793782"/>
                  </a:ext>
                </a:extLst>
              </a:tr>
              <a:tr h="318721">
                <a:tc>
                  <a:txBody>
                    <a:bodyPr/>
                    <a:lstStyle/>
                    <a:p>
                      <a:pPr algn="l" fontAlgn="t"/>
                      <a:r>
                        <a:rPr lang="et-EE" sz="1400" u="none" strike="noStrike" dirty="0">
                          <a:effectLst/>
                          <a:latin typeface="Aino" panose="02000603040504020204" pitchFamily="50" charset="0"/>
                        </a:rPr>
                        <a:t>Tegemine</a:t>
                      </a:r>
                      <a:endParaRPr lang="et-EE" sz="1400" b="0" i="0" u="none" strike="noStrike" dirty="0">
                        <a:solidFill>
                          <a:srgbClr val="006100"/>
                        </a:solidFill>
                        <a:effectLst/>
                        <a:latin typeface="Aino" panose="02000603040504020204" pitchFamily="50" charset="0"/>
                      </a:endParaRPr>
                    </a:p>
                  </a:txBody>
                  <a:tcPr marL="9525" marR="9525" marT="9525" marB="0"/>
                </a:tc>
                <a:tc>
                  <a:txBody>
                    <a:bodyPr/>
                    <a:lstStyle/>
                    <a:p>
                      <a:pPr algn="l" fontAlgn="t"/>
                      <a:r>
                        <a:rPr lang="et-EE" sz="1400" u="none" strike="noStrike" dirty="0">
                          <a:effectLst/>
                          <a:latin typeface="Aino" panose="02000603040504020204" pitchFamily="50" charset="0"/>
                        </a:rPr>
                        <a:t>Looduskeskkonna tingimuste parendamine</a:t>
                      </a:r>
                      <a:endParaRPr lang="et-EE" sz="1400" b="0" i="0" u="none" strike="noStrike" dirty="0">
                        <a:solidFill>
                          <a:srgbClr val="006100"/>
                        </a:solidFill>
                        <a:effectLst/>
                        <a:latin typeface="Aino" panose="02000603040504020204" pitchFamily="50" charset="0"/>
                      </a:endParaRPr>
                    </a:p>
                  </a:txBody>
                  <a:tcPr marL="9525" marR="9525" marT="9525" marB="0"/>
                </a:tc>
                <a:extLst>
                  <a:ext uri="{0D108BD9-81ED-4DB2-BD59-A6C34878D82A}">
                    <a16:rowId xmlns:a16="http://schemas.microsoft.com/office/drawing/2014/main" val="2148750552"/>
                  </a:ext>
                </a:extLst>
              </a:tr>
            </a:tbl>
          </a:graphicData>
        </a:graphic>
      </p:graphicFrame>
    </p:spTree>
    <p:extLst>
      <p:ext uri="{BB962C8B-B14F-4D97-AF65-F5344CB8AC3E}">
        <p14:creationId xmlns:p14="http://schemas.microsoft.com/office/powerpoint/2010/main" val="3317289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715" y="1084276"/>
            <a:ext cx="10515600" cy="1325563"/>
          </a:xfrm>
        </p:spPr>
        <p:txBody>
          <a:bodyPr/>
          <a:lstStyle/>
          <a:p>
            <a:r>
              <a:rPr lang="et-EE" dirty="0" smtClean="0"/>
              <a:t> </a:t>
            </a:r>
            <a:r>
              <a:rPr lang="et-EE" sz="3600" b="1" dirty="0" smtClean="0"/>
              <a:t>Tegevuse eelarve sisestamine</a:t>
            </a:r>
            <a:endParaRPr lang="et-EE" sz="3600" b="1" dirty="0"/>
          </a:p>
        </p:txBody>
      </p:sp>
      <p:pic>
        <p:nvPicPr>
          <p:cNvPr id="5" name="Picture 4"/>
          <p:cNvPicPr>
            <a:picLocks noChangeAspect="1"/>
          </p:cNvPicPr>
          <p:nvPr/>
        </p:nvPicPr>
        <p:blipFill>
          <a:blip r:embed="rId3"/>
          <a:stretch>
            <a:fillRect/>
          </a:stretch>
        </p:blipFill>
        <p:spPr>
          <a:xfrm>
            <a:off x="1129553" y="2409838"/>
            <a:ext cx="10124030" cy="4184599"/>
          </a:xfrm>
          <a:prstGeom prst="rect">
            <a:avLst/>
          </a:prstGeom>
        </p:spPr>
      </p:pic>
    </p:spTree>
    <p:extLst>
      <p:ext uri="{BB962C8B-B14F-4D97-AF65-F5344CB8AC3E}">
        <p14:creationId xmlns:p14="http://schemas.microsoft.com/office/powerpoint/2010/main" val="419895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805"/>
            <a:ext cx="10515600" cy="1325563"/>
          </a:xfrm>
        </p:spPr>
        <p:txBody>
          <a:bodyPr/>
          <a:lstStyle/>
          <a:p>
            <a:r>
              <a:rPr lang="et-EE" b="1" dirty="0" smtClean="0"/>
              <a:t>Teemad:</a:t>
            </a:r>
            <a:endParaRPr lang="et-EE" dirty="0"/>
          </a:p>
        </p:txBody>
      </p:sp>
      <p:sp>
        <p:nvSpPr>
          <p:cNvPr id="3" name="Content Placeholder 2"/>
          <p:cNvSpPr>
            <a:spLocks noGrp="1"/>
          </p:cNvSpPr>
          <p:nvPr>
            <p:ph idx="1"/>
          </p:nvPr>
        </p:nvSpPr>
        <p:spPr>
          <a:xfrm>
            <a:off x="838200" y="2284021"/>
            <a:ext cx="10515600" cy="3020106"/>
          </a:xfrm>
        </p:spPr>
        <p:txBody>
          <a:bodyPr>
            <a:normAutofit/>
          </a:bodyPr>
          <a:lstStyle/>
          <a:p>
            <a:pPr marL="457200" indent="-457200">
              <a:buBlip>
                <a:blip r:embed="rId3"/>
              </a:buBlip>
            </a:pPr>
            <a:r>
              <a:rPr lang="et-EE" dirty="0" err="1" smtClean="0"/>
              <a:t>Üldinfo</a:t>
            </a:r>
            <a:endParaRPr lang="et-EE" dirty="0" smtClean="0"/>
          </a:p>
          <a:p>
            <a:pPr marL="457200" indent="-457200">
              <a:buBlip>
                <a:blip r:embed="rId3"/>
              </a:buBlip>
            </a:pPr>
            <a:r>
              <a:rPr lang="et-EE" dirty="0" smtClean="0"/>
              <a:t>Abimaterjalid</a:t>
            </a:r>
          </a:p>
          <a:p>
            <a:pPr marL="457200" indent="-457200">
              <a:buBlip>
                <a:blip r:embed="rId3"/>
              </a:buBlip>
            </a:pPr>
            <a:r>
              <a:rPr lang="et-EE" dirty="0" smtClean="0"/>
              <a:t>Toetustaotluse sammud</a:t>
            </a:r>
            <a:endParaRPr lang="et-EE" dirty="0"/>
          </a:p>
          <a:p>
            <a:pPr marL="0" indent="0">
              <a:buNone/>
            </a:pPr>
            <a:endParaRPr lang="et-EE" dirty="0"/>
          </a:p>
        </p:txBody>
      </p:sp>
      <p:sp>
        <p:nvSpPr>
          <p:cNvPr id="4" name="Footer Placeholder 3"/>
          <p:cNvSpPr>
            <a:spLocks noGrp="1"/>
          </p:cNvSpPr>
          <p:nvPr>
            <p:ph type="ftr" sz="quarter" idx="11"/>
          </p:nvPr>
        </p:nvSpPr>
        <p:spPr/>
        <p:txBody>
          <a:bodyPr/>
          <a:lstStyle/>
          <a:p>
            <a:r>
              <a:rPr lang="et-EE" sz="1050" dirty="0" smtClean="0">
                <a:latin typeface="Aino" panose="02000603040504020204" pitchFamily="50" charset="0"/>
              </a:rPr>
              <a:t>EMKVF Projektitoetus - e-PRIA taotlusvorm</a:t>
            </a:r>
            <a:endParaRPr lang="et-EE" sz="1050" dirty="0">
              <a:latin typeface="Aino" panose="02000603040504020204" pitchFamily="50" charset="0"/>
            </a:endParaRPr>
          </a:p>
        </p:txBody>
      </p:sp>
      <p:graphicFrame>
        <p:nvGraphicFramePr>
          <p:cNvPr id="5" name="Diagram 4"/>
          <p:cNvGraphicFramePr/>
          <p:nvPr>
            <p:extLst>
              <p:ext uri="{D42A27DB-BD31-4B8C-83A1-F6EECF244321}">
                <p14:modId xmlns:p14="http://schemas.microsoft.com/office/powerpoint/2010/main" val="1467205600"/>
              </p:ext>
            </p:extLst>
          </p:nvPr>
        </p:nvGraphicFramePr>
        <p:xfrm>
          <a:off x="1604357" y="4060689"/>
          <a:ext cx="8865292" cy="636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2604424347"/>
              </p:ext>
            </p:extLst>
          </p:nvPr>
        </p:nvGraphicFramePr>
        <p:xfrm>
          <a:off x="838200" y="4934818"/>
          <a:ext cx="10802851" cy="6727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13134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094921"/>
            <a:ext cx="10515600" cy="1325563"/>
          </a:xfrm>
        </p:spPr>
        <p:txBody>
          <a:bodyPr>
            <a:normAutofit/>
          </a:bodyPr>
          <a:lstStyle/>
          <a:p>
            <a:r>
              <a:rPr lang="et-EE" sz="3600" b="1" dirty="0" smtClean="0"/>
              <a:t>Ehitamine</a:t>
            </a:r>
            <a:endParaRPr lang="et-EE" sz="3600" b="1" dirty="0"/>
          </a:p>
        </p:txBody>
      </p:sp>
      <p:sp>
        <p:nvSpPr>
          <p:cNvPr id="4" name="Footer Placeholder 3"/>
          <p:cNvSpPr>
            <a:spLocks noGrp="1"/>
          </p:cNvSpPr>
          <p:nvPr>
            <p:ph type="ftr" sz="quarter" idx="11"/>
          </p:nvPr>
        </p:nvSpPr>
        <p:spPr/>
        <p:txBody>
          <a:bodyPr/>
          <a:lstStyle/>
          <a:p>
            <a:r>
              <a:rPr lang="et-EE" smtClean="0"/>
              <a:t>EMKVF Projektitoetus - e-PRIA taotlusvorm</a:t>
            </a:r>
            <a:endParaRPr lang="et-EE"/>
          </a:p>
        </p:txBody>
      </p:sp>
      <p:pic>
        <p:nvPicPr>
          <p:cNvPr id="5" name="Picture 4"/>
          <p:cNvPicPr>
            <a:picLocks noChangeAspect="1"/>
          </p:cNvPicPr>
          <p:nvPr/>
        </p:nvPicPr>
        <p:blipFill>
          <a:blip r:embed="rId3"/>
          <a:stretch>
            <a:fillRect/>
          </a:stretch>
        </p:blipFill>
        <p:spPr>
          <a:xfrm>
            <a:off x="919162" y="2131672"/>
            <a:ext cx="10353675" cy="4513491"/>
          </a:xfrm>
          <a:prstGeom prst="rect">
            <a:avLst/>
          </a:prstGeom>
        </p:spPr>
      </p:pic>
      <p:sp>
        <p:nvSpPr>
          <p:cNvPr id="6" name="Rectangle 5"/>
          <p:cNvSpPr/>
          <p:nvPr/>
        </p:nvSpPr>
        <p:spPr>
          <a:xfrm>
            <a:off x="9553575" y="4895850"/>
            <a:ext cx="428625"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756706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094921"/>
            <a:ext cx="10515600" cy="1325563"/>
          </a:xfrm>
        </p:spPr>
        <p:txBody>
          <a:bodyPr>
            <a:normAutofit/>
          </a:bodyPr>
          <a:lstStyle/>
          <a:p>
            <a:r>
              <a:rPr lang="et-EE" sz="3600" b="1" dirty="0" smtClean="0"/>
              <a:t>Ehitamine</a:t>
            </a:r>
            <a:endParaRPr lang="et-EE" sz="3600" b="1" dirty="0"/>
          </a:p>
        </p:txBody>
      </p:sp>
      <p:sp>
        <p:nvSpPr>
          <p:cNvPr id="4" name="Footer Placeholder 3"/>
          <p:cNvSpPr>
            <a:spLocks noGrp="1"/>
          </p:cNvSpPr>
          <p:nvPr>
            <p:ph type="ftr" sz="quarter" idx="11"/>
          </p:nvPr>
        </p:nvSpPr>
        <p:spPr/>
        <p:txBody>
          <a:bodyPr/>
          <a:lstStyle/>
          <a:p>
            <a:r>
              <a:rPr lang="et-EE" smtClean="0"/>
              <a:t>EMKVF Projektitoetus - e-PRIA taotlusvorm</a:t>
            </a:r>
            <a:endParaRPr lang="et-EE"/>
          </a:p>
        </p:txBody>
      </p:sp>
      <p:pic>
        <p:nvPicPr>
          <p:cNvPr id="3" name="Picture 2"/>
          <p:cNvPicPr>
            <a:picLocks noChangeAspect="1"/>
          </p:cNvPicPr>
          <p:nvPr/>
        </p:nvPicPr>
        <p:blipFill>
          <a:blip r:embed="rId3"/>
          <a:stretch>
            <a:fillRect/>
          </a:stretch>
        </p:blipFill>
        <p:spPr>
          <a:xfrm>
            <a:off x="433387" y="2325234"/>
            <a:ext cx="11325225" cy="2489665"/>
          </a:xfrm>
          <a:prstGeom prst="rect">
            <a:avLst/>
          </a:prstGeom>
        </p:spPr>
      </p:pic>
      <p:sp>
        <p:nvSpPr>
          <p:cNvPr id="6" name="TextBox 5"/>
          <p:cNvSpPr txBox="1"/>
          <p:nvPr/>
        </p:nvSpPr>
        <p:spPr>
          <a:xfrm>
            <a:off x="2228850" y="2372859"/>
            <a:ext cx="1333500" cy="338554"/>
          </a:xfrm>
          <a:prstGeom prst="rect">
            <a:avLst/>
          </a:prstGeom>
          <a:solidFill>
            <a:schemeClr val="bg1"/>
          </a:solidFill>
        </p:spPr>
        <p:txBody>
          <a:bodyPr wrap="square" rtlCol="0">
            <a:spAutoFit/>
          </a:bodyPr>
          <a:lstStyle/>
          <a:p>
            <a:r>
              <a:rPr lang="et-EE" sz="1600" dirty="0" smtClean="0"/>
              <a:t>Uus hoone</a:t>
            </a:r>
            <a:endParaRPr lang="et-EE" sz="1600" dirty="0"/>
          </a:p>
        </p:txBody>
      </p:sp>
    </p:spTree>
    <p:extLst>
      <p:ext uri="{BB962C8B-B14F-4D97-AF65-F5344CB8AC3E}">
        <p14:creationId xmlns:p14="http://schemas.microsoft.com/office/powerpoint/2010/main" val="1913266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971"/>
            <a:ext cx="10515600" cy="1325563"/>
          </a:xfrm>
        </p:spPr>
        <p:txBody>
          <a:bodyPr/>
          <a:lstStyle/>
          <a:p>
            <a:r>
              <a:rPr lang="et-EE" dirty="0" smtClean="0"/>
              <a:t> </a:t>
            </a:r>
            <a:r>
              <a:rPr lang="et-EE" sz="3600" b="1" dirty="0" smtClean="0"/>
              <a:t>Taastuvenergia tegevused</a:t>
            </a:r>
            <a:endParaRPr lang="et-EE" sz="3600" b="1" dirty="0"/>
          </a:p>
        </p:txBody>
      </p:sp>
      <p:sp>
        <p:nvSpPr>
          <p:cNvPr id="3" name="Content Placeholder 2"/>
          <p:cNvSpPr>
            <a:spLocks noGrp="1"/>
          </p:cNvSpPr>
          <p:nvPr>
            <p:ph idx="1"/>
          </p:nvPr>
        </p:nvSpPr>
        <p:spPr>
          <a:xfrm>
            <a:off x="838200" y="2524125"/>
            <a:ext cx="10515600" cy="3652838"/>
          </a:xfrm>
        </p:spPr>
        <p:txBody>
          <a:bodyPr>
            <a:normAutofit fontScale="85000" lnSpcReduction="10000"/>
          </a:bodyPr>
          <a:lstStyle/>
          <a:p>
            <a:pPr marL="0" indent="0">
              <a:buNone/>
            </a:pPr>
            <a:r>
              <a:rPr lang="et-EE" dirty="0" smtClean="0"/>
              <a:t>Taastuvenergia tegevustena jaguneb süsteemis kaheks põhitegevuseks:</a:t>
            </a:r>
          </a:p>
          <a:p>
            <a:r>
              <a:rPr lang="et-EE" b="1" dirty="0" smtClean="0"/>
              <a:t>Taastuvenergiaallika kasutuselevõtt </a:t>
            </a:r>
            <a:r>
              <a:rPr lang="et-EE" dirty="0" smtClean="0"/>
              <a:t>– sh. </a:t>
            </a:r>
            <a:r>
              <a:rPr lang="et-EE" dirty="0"/>
              <a:t>näiteks tuule-, </a:t>
            </a:r>
            <a:r>
              <a:rPr lang="et-EE" dirty="0" err="1"/>
              <a:t>hüdro</a:t>
            </a:r>
            <a:r>
              <a:rPr lang="et-EE" dirty="0"/>
              <a:t>- või </a:t>
            </a:r>
            <a:r>
              <a:rPr lang="et-EE" dirty="0" smtClean="0"/>
              <a:t>bioenergia</a:t>
            </a:r>
            <a:r>
              <a:rPr lang="fi-FI" dirty="0" smtClean="0"/>
              <a:t>tootmisseadme </a:t>
            </a:r>
            <a:r>
              <a:rPr lang="et-EE" dirty="0" smtClean="0"/>
              <a:t>ja </a:t>
            </a:r>
            <a:r>
              <a:rPr lang="et-EE" dirty="0"/>
              <a:t>energiasalvestussüsteemi </a:t>
            </a:r>
            <a:r>
              <a:rPr lang="fi-FI" dirty="0" smtClean="0"/>
              <a:t>projekteerimise</a:t>
            </a:r>
            <a:r>
              <a:rPr lang="fi-FI" dirty="0"/>
              <a:t>, soetamise ja paigaldamise </a:t>
            </a:r>
            <a:r>
              <a:rPr lang="fi-FI" dirty="0" smtClean="0"/>
              <a:t>kulu</a:t>
            </a:r>
            <a:r>
              <a:rPr lang="et-EE" dirty="0" smtClean="0"/>
              <a:t> </a:t>
            </a:r>
            <a:r>
              <a:rPr lang="et-EE" dirty="0"/>
              <a:t>ning energiatootmisseadme võrguga liitumise </a:t>
            </a:r>
            <a:r>
              <a:rPr lang="et-EE" dirty="0" smtClean="0"/>
              <a:t>tasu</a:t>
            </a:r>
            <a:r>
              <a:rPr lang="et-EE" dirty="0"/>
              <a:t>.</a:t>
            </a:r>
            <a:r>
              <a:rPr lang="et-EE" dirty="0" smtClean="0"/>
              <a:t> Toetuse taotlemine </a:t>
            </a:r>
            <a:r>
              <a:rPr lang="et-EE" u="sng" dirty="0" smtClean="0"/>
              <a:t>kuludokumentide alusel</a:t>
            </a:r>
            <a:r>
              <a:rPr lang="et-EE" dirty="0" smtClean="0"/>
              <a:t>. NB! Siia alla ei kuulu päikesepaneelide soetamine, paigaldamine ja projekteerimine.</a:t>
            </a:r>
          </a:p>
          <a:p>
            <a:r>
              <a:rPr lang="et-EE" b="1" dirty="0"/>
              <a:t>Päikeseenergia allikast elektrienergia </a:t>
            </a:r>
            <a:r>
              <a:rPr lang="et-EE" b="1" dirty="0" smtClean="0"/>
              <a:t>tootmine </a:t>
            </a:r>
            <a:r>
              <a:rPr lang="et-EE" dirty="0" smtClean="0"/>
              <a:t>– </a:t>
            </a:r>
            <a:r>
              <a:rPr lang="et-EE" u="sng" dirty="0" smtClean="0"/>
              <a:t>ühikuhinna alusel </a:t>
            </a:r>
            <a:r>
              <a:rPr lang="et-EE" dirty="0" smtClean="0"/>
              <a:t>toetuse taotlemine </a:t>
            </a:r>
            <a:r>
              <a:rPr lang="et-EE" dirty="0"/>
              <a:t>päikeseenergia allikast elektrienergia tootmisseadme</a:t>
            </a:r>
            <a:r>
              <a:rPr lang="et-EE" dirty="0" smtClean="0"/>
              <a:t> paigaldamiseks ja päikeseenergia </a:t>
            </a:r>
            <a:r>
              <a:rPr lang="et-EE" dirty="0"/>
              <a:t>allikast elektrienergia </a:t>
            </a:r>
            <a:r>
              <a:rPr lang="et-EE" dirty="0" smtClean="0"/>
              <a:t>tootmisseadme projekteerimiseks.</a:t>
            </a:r>
          </a:p>
          <a:p>
            <a:endParaRPr lang="et-EE" dirty="0" smtClean="0"/>
          </a:p>
          <a:p>
            <a:endParaRPr lang="et-EE" dirty="0"/>
          </a:p>
        </p:txBody>
      </p:sp>
    </p:spTree>
    <p:extLst>
      <p:ext uri="{BB962C8B-B14F-4D97-AF65-F5344CB8AC3E}">
        <p14:creationId xmlns:p14="http://schemas.microsoft.com/office/powerpoint/2010/main" val="991803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9419"/>
            <a:ext cx="7639825" cy="1265977"/>
          </a:xfrm>
        </p:spPr>
        <p:txBody>
          <a:bodyPr>
            <a:normAutofit/>
          </a:bodyPr>
          <a:lstStyle/>
          <a:p>
            <a:r>
              <a:rPr lang="et-EE" sz="3600" b="1" dirty="0"/>
              <a:t>Päikeseenergia allikast elektrienergia </a:t>
            </a:r>
            <a:r>
              <a:rPr lang="et-EE" sz="3600" b="1" dirty="0" smtClean="0"/>
              <a:t>tootmine (1)</a:t>
            </a:r>
            <a:endParaRPr lang="et-EE" sz="3600" b="1" dirty="0"/>
          </a:p>
        </p:txBody>
      </p:sp>
      <p:sp>
        <p:nvSpPr>
          <p:cNvPr id="3" name="Content Placeholder 2"/>
          <p:cNvSpPr>
            <a:spLocks noGrp="1"/>
          </p:cNvSpPr>
          <p:nvPr>
            <p:ph idx="1"/>
          </p:nvPr>
        </p:nvSpPr>
        <p:spPr>
          <a:xfrm>
            <a:off x="838200" y="2628900"/>
            <a:ext cx="10515600" cy="3548063"/>
          </a:xfrm>
        </p:spPr>
        <p:txBody>
          <a:bodyPr>
            <a:normAutofit fontScale="92500" lnSpcReduction="10000"/>
          </a:bodyPr>
          <a:lstStyle/>
          <a:p>
            <a:r>
              <a:rPr lang="et-EE" dirty="0" smtClean="0"/>
              <a:t>Toetatav ühikuhind kujuneb tootmisseadme võimsusest. Tegevuse detailandmetes määratleb taotleja taastuvenergiaallika võimsuse vahemiku.</a:t>
            </a:r>
          </a:p>
          <a:p>
            <a:r>
              <a:rPr lang="et-EE" dirty="0"/>
              <a:t>Valitud klassifikaatori väärtuse põhjal kujuneb tegevuse eelarve kuval tegevuse ühikumäär, kui rajatava energia tootmisseadme võimsus on:</a:t>
            </a:r>
          </a:p>
          <a:p>
            <a:pPr lvl="1"/>
            <a:r>
              <a:rPr lang="et-EE" dirty="0"/>
              <a:t> kuni 15,99 kW, on ühikuhind 1 kW rajamiseks 560 eurot;</a:t>
            </a:r>
          </a:p>
          <a:p>
            <a:pPr lvl="1"/>
            <a:r>
              <a:rPr lang="et-EE" dirty="0"/>
              <a:t>16 </a:t>
            </a:r>
            <a:r>
              <a:rPr lang="et-EE" dirty="0" smtClean="0"/>
              <a:t>kW - </a:t>
            </a:r>
            <a:r>
              <a:rPr lang="et-EE" dirty="0"/>
              <a:t>49,99 kW, on ühikuhind 1 kW rajamiseks 516 eurot;</a:t>
            </a:r>
          </a:p>
          <a:p>
            <a:pPr lvl="1"/>
            <a:r>
              <a:rPr lang="et-EE" dirty="0"/>
              <a:t>50 kW -199,99 kW, on ühikuhind 1 kW rajamiseks 497 eurot;</a:t>
            </a:r>
          </a:p>
          <a:p>
            <a:pPr lvl="1"/>
            <a:r>
              <a:rPr lang="et-EE" dirty="0"/>
              <a:t>vähemalt 200 kW, on ühikuhind 1 kW rajamiseks 475 eurot;</a:t>
            </a:r>
          </a:p>
        </p:txBody>
      </p:sp>
    </p:spTree>
    <p:extLst>
      <p:ext uri="{BB962C8B-B14F-4D97-AF65-F5344CB8AC3E}">
        <p14:creationId xmlns:p14="http://schemas.microsoft.com/office/powerpoint/2010/main" val="518037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4" y="1155763"/>
            <a:ext cx="10153221" cy="1265977"/>
          </a:xfrm>
        </p:spPr>
        <p:txBody>
          <a:bodyPr>
            <a:normAutofit/>
          </a:bodyPr>
          <a:lstStyle/>
          <a:p>
            <a:r>
              <a:rPr lang="et-EE" sz="2800" b="1" dirty="0"/>
              <a:t>Päikeseenergia allikast elektrienergia tootmine </a:t>
            </a:r>
            <a:r>
              <a:rPr lang="et-EE" sz="2800" b="1" dirty="0" smtClean="0"/>
              <a:t>(2)</a:t>
            </a:r>
            <a:endParaRPr lang="et-EE" sz="2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587" y="2082914"/>
            <a:ext cx="9890280" cy="206260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56" y="4439685"/>
            <a:ext cx="9936743" cy="1804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664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smtClean="0"/>
              <a:t>Tegevused </a:t>
            </a:r>
            <a:endParaRPr lang="et-EE" sz="3600" dirty="0"/>
          </a:p>
        </p:txBody>
      </p:sp>
      <p:sp>
        <p:nvSpPr>
          <p:cNvPr id="3" name="Content Placeholder 2"/>
          <p:cNvSpPr>
            <a:spLocks noGrp="1"/>
          </p:cNvSpPr>
          <p:nvPr>
            <p:ph idx="1"/>
          </p:nvPr>
        </p:nvSpPr>
        <p:spPr/>
        <p:txBody>
          <a:bodyPr>
            <a:normAutofit lnSpcReduction="10000"/>
          </a:bodyPr>
          <a:lstStyle/>
          <a:p>
            <a:pPr marL="457200" indent="-457200">
              <a:buBlip>
                <a:blip r:embed="rId3"/>
              </a:buBlip>
            </a:pPr>
            <a:r>
              <a:rPr lang="et-EE" dirty="0"/>
              <a:t>Kaasnev </a:t>
            </a:r>
            <a:r>
              <a:rPr lang="et-EE" dirty="0" smtClean="0"/>
              <a:t>tegevus – </a:t>
            </a:r>
            <a:r>
              <a:rPr lang="et-EE" b="1" dirty="0" smtClean="0"/>
              <a:t>ettevalmistav töö</a:t>
            </a:r>
          </a:p>
          <a:p>
            <a:pPr marL="914400" lvl="1" indent="-457200"/>
            <a:r>
              <a:rPr lang="et-EE" dirty="0" smtClean="0"/>
              <a:t>Projekteerimistöö</a:t>
            </a:r>
            <a:endParaRPr lang="et-EE" dirty="0"/>
          </a:p>
          <a:p>
            <a:pPr marL="914400" lvl="1" indent="-457200"/>
            <a:r>
              <a:rPr lang="et-EE" dirty="0"/>
              <a:t>Ehitusgeoloogiline ja geodeetiline uurimistöö</a:t>
            </a:r>
          </a:p>
          <a:p>
            <a:pPr marL="914400" lvl="1" indent="-457200"/>
            <a:r>
              <a:rPr lang="et-EE" dirty="0" err="1"/>
              <a:t>Hüdrogeoloogiline</a:t>
            </a:r>
            <a:r>
              <a:rPr lang="et-EE" dirty="0"/>
              <a:t> ja hüdroloogiline uuring</a:t>
            </a:r>
          </a:p>
          <a:p>
            <a:pPr marL="914400" lvl="1" indent="-457200"/>
            <a:r>
              <a:rPr lang="et-EE" dirty="0"/>
              <a:t>Detailplaneering</a:t>
            </a:r>
          </a:p>
          <a:p>
            <a:pPr marL="914400" lvl="1" indent="-457200"/>
            <a:r>
              <a:rPr lang="et-EE" dirty="0"/>
              <a:t>Keskkonnamõju hindamine</a:t>
            </a:r>
          </a:p>
          <a:p>
            <a:pPr marL="914400" lvl="1" indent="-457200"/>
            <a:r>
              <a:rPr lang="et-EE" dirty="0" smtClean="0"/>
              <a:t>Energiaaudit</a:t>
            </a:r>
          </a:p>
          <a:p>
            <a:pPr marL="914400" lvl="1" indent="-457200"/>
            <a:r>
              <a:rPr lang="et-EE" b="1" dirty="0"/>
              <a:t>Taotluse </a:t>
            </a:r>
            <a:r>
              <a:rPr lang="et-EE" b="1" dirty="0" smtClean="0"/>
              <a:t>koostamine</a:t>
            </a:r>
            <a:endParaRPr lang="et-EE" dirty="0"/>
          </a:p>
          <a:p>
            <a:pPr marL="0" indent="0">
              <a:buNone/>
            </a:pPr>
            <a:endParaRPr lang="et-EE" dirty="0"/>
          </a:p>
        </p:txBody>
      </p:sp>
    </p:spTree>
    <p:extLst>
      <p:ext uri="{BB962C8B-B14F-4D97-AF65-F5344CB8AC3E}">
        <p14:creationId xmlns:p14="http://schemas.microsoft.com/office/powerpoint/2010/main" val="315317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854" y="266695"/>
            <a:ext cx="10515600" cy="841343"/>
          </a:xfrm>
        </p:spPr>
        <p:txBody>
          <a:bodyPr>
            <a:normAutofit/>
          </a:bodyPr>
          <a:lstStyle/>
          <a:p>
            <a:r>
              <a:rPr lang="et-EE" sz="3600" b="1" dirty="0" smtClean="0"/>
              <a:t>Hinnapakkumused </a:t>
            </a:r>
            <a:endParaRPr lang="et-EE" sz="3600" dirty="0"/>
          </a:p>
        </p:txBody>
      </p:sp>
      <p:pic>
        <p:nvPicPr>
          <p:cNvPr id="5" name="Picture 4"/>
          <p:cNvPicPr>
            <a:picLocks noChangeAspect="1"/>
          </p:cNvPicPr>
          <p:nvPr/>
        </p:nvPicPr>
        <p:blipFill>
          <a:blip r:embed="rId3"/>
          <a:stretch>
            <a:fillRect/>
          </a:stretch>
        </p:blipFill>
        <p:spPr>
          <a:xfrm>
            <a:off x="800184" y="1249009"/>
            <a:ext cx="10535546" cy="3051858"/>
          </a:xfrm>
          <a:prstGeom prst="rect">
            <a:avLst/>
          </a:prstGeom>
          <a:ln>
            <a:noFill/>
          </a:ln>
          <a:effectLst>
            <a:outerShdw blurRad="190500" algn="tl" rotWithShape="0">
              <a:srgbClr val="000000">
                <a:alpha val="70000"/>
              </a:srgbClr>
            </a:outerShdw>
          </a:effectLst>
        </p:spPr>
      </p:pic>
      <p:sp>
        <p:nvSpPr>
          <p:cNvPr id="6" name="Rectangle 5"/>
          <p:cNvSpPr/>
          <p:nvPr/>
        </p:nvSpPr>
        <p:spPr>
          <a:xfrm>
            <a:off x="8520056" y="3141233"/>
            <a:ext cx="720762" cy="268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6"/>
          <p:cNvPicPr>
            <a:picLocks noChangeAspect="1"/>
          </p:cNvPicPr>
          <p:nvPr/>
        </p:nvPicPr>
        <p:blipFill>
          <a:blip r:embed="rId4"/>
          <a:stretch>
            <a:fillRect/>
          </a:stretch>
        </p:blipFill>
        <p:spPr>
          <a:xfrm>
            <a:off x="782114" y="4628074"/>
            <a:ext cx="10571686" cy="18885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3837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854" y="266695"/>
            <a:ext cx="10515600" cy="841343"/>
          </a:xfrm>
        </p:spPr>
        <p:txBody>
          <a:bodyPr>
            <a:normAutofit/>
          </a:bodyPr>
          <a:lstStyle/>
          <a:p>
            <a:r>
              <a:rPr lang="et-EE" sz="3600" b="1" dirty="0" smtClean="0"/>
              <a:t>Hinnapakkumused </a:t>
            </a:r>
            <a:endParaRPr lang="et-EE" sz="3600" dirty="0"/>
          </a:p>
        </p:txBody>
      </p:sp>
      <p:pic>
        <p:nvPicPr>
          <p:cNvPr id="3" name="Picture 2"/>
          <p:cNvPicPr>
            <a:picLocks noChangeAspect="1"/>
          </p:cNvPicPr>
          <p:nvPr/>
        </p:nvPicPr>
        <p:blipFill>
          <a:blip r:embed="rId3"/>
          <a:stretch>
            <a:fillRect/>
          </a:stretch>
        </p:blipFill>
        <p:spPr>
          <a:xfrm>
            <a:off x="637860" y="1199870"/>
            <a:ext cx="11065125" cy="5437598"/>
          </a:xfrm>
          <a:prstGeom prst="rect">
            <a:avLst/>
          </a:prstGeom>
        </p:spPr>
      </p:pic>
    </p:spTree>
    <p:extLst>
      <p:ext uri="{BB962C8B-B14F-4D97-AF65-F5344CB8AC3E}">
        <p14:creationId xmlns:p14="http://schemas.microsoft.com/office/powerpoint/2010/main" val="175832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smtClean="0"/>
              <a:t>Katastritunnused </a:t>
            </a:r>
            <a:endParaRPr lang="et-EE" sz="3600" dirty="0"/>
          </a:p>
        </p:txBody>
      </p:sp>
      <p:pic>
        <p:nvPicPr>
          <p:cNvPr id="4" name="Picture 3"/>
          <p:cNvPicPr>
            <a:picLocks noChangeAspect="1"/>
          </p:cNvPicPr>
          <p:nvPr/>
        </p:nvPicPr>
        <p:blipFill rotWithShape="1">
          <a:blip r:embed="rId3"/>
          <a:srcRect t="28067"/>
          <a:stretch/>
        </p:blipFill>
        <p:spPr>
          <a:xfrm>
            <a:off x="212690" y="3001509"/>
            <a:ext cx="11766620" cy="1934641"/>
          </a:xfrm>
          <a:prstGeom prst="rect">
            <a:avLst/>
          </a:prstGeom>
        </p:spPr>
      </p:pic>
    </p:spTree>
    <p:extLst>
      <p:ext uri="{BB962C8B-B14F-4D97-AF65-F5344CB8AC3E}">
        <p14:creationId xmlns:p14="http://schemas.microsoft.com/office/powerpoint/2010/main" val="3024043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  </a:t>
            </a:r>
            <a:r>
              <a:rPr lang="et-EE" sz="3600" b="1" dirty="0" smtClean="0"/>
              <a:t>Katastritunnused</a:t>
            </a:r>
            <a:endParaRPr lang="et-EE" sz="3600" b="1" dirty="0"/>
          </a:p>
        </p:txBody>
      </p:sp>
      <p:pic>
        <p:nvPicPr>
          <p:cNvPr id="4" name="Content Placeholder 3"/>
          <p:cNvPicPr>
            <a:picLocks noGrp="1" noChangeAspect="1"/>
          </p:cNvPicPr>
          <p:nvPr>
            <p:ph idx="1"/>
          </p:nvPr>
        </p:nvPicPr>
        <p:blipFill rotWithShape="1">
          <a:blip r:embed="rId3"/>
          <a:srcRect l="15990" t="39456"/>
          <a:stretch/>
        </p:blipFill>
        <p:spPr>
          <a:xfrm>
            <a:off x="812696" y="3001509"/>
            <a:ext cx="10566608" cy="3259631"/>
          </a:xfrm>
          <a:prstGeom prst="rect">
            <a:avLst/>
          </a:prstGeom>
        </p:spPr>
      </p:pic>
    </p:spTree>
    <p:extLst>
      <p:ext uri="{BB962C8B-B14F-4D97-AF65-F5344CB8AC3E}">
        <p14:creationId xmlns:p14="http://schemas.microsoft.com/office/powerpoint/2010/main" val="249093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805"/>
            <a:ext cx="10515600" cy="1325563"/>
          </a:xfrm>
        </p:spPr>
        <p:txBody>
          <a:bodyPr/>
          <a:lstStyle/>
          <a:p>
            <a:r>
              <a:rPr lang="et-EE" b="1" dirty="0" err="1" smtClean="0"/>
              <a:t>Üldinfo</a:t>
            </a:r>
            <a:endParaRPr lang="et-EE" dirty="0"/>
          </a:p>
        </p:txBody>
      </p:sp>
      <p:sp>
        <p:nvSpPr>
          <p:cNvPr id="3" name="Content Placeholder 2"/>
          <p:cNvSpPr>
            <a:spLocks noGrp="1"/>
          </p:cNvSpPr>
          <p:nvPr>
            <p:ph idx="1"/>
          </p:nvPr>
        </p:nvSpPr>
        <p:spPr>
          <a:xfrm>
            <a:off x="838200" y="2284021"/>
            <a:ext cx="10515600" cy="3020106"/>
          </a:xfrm>
        </p:spPr>
        <p:txBody>
          <a:bodyPr>
            <a:normAutofit/>
          </a:bodyPr>
          <a:lstStyle/>
          <a:p>
            <a:pPr marL="457200" indent="-457200">
              <a:buBlip>
                <a:blip r:embed="rId3"/>
              </a:buBlip>
            </a:pPr>
            <a:r>
              <a:rPr lang="et-EE" dirty="0" smtClean="0"/>
              <a:t>Taotlusperiood – avatud 03.06.2024 - …</a:t>
            </a:r>
          </a:p>
          <a:p>
            <a:pPr marL="457200" indent="-457200">
              <a:buBlip>
                <a:blip r:embed="rId3"/>
              </a:buBlip>
            </a:pPr>
            <a:r>
              <a:rPr lang="et-EE" dirty="0" smtClean="0"/>
              <a:t>Toetustaotlusel küsitakse määruses nõutud ja menetluses vajalikke andmeid ja dokumente</a:t>
            </a:r>
          </a:p>
          <a:p>
            <a:pPr marL="457200" indent="-457200">
              <a:buBlip>
                <a:blip r:embed="rId3"/>
              </a:buBlip>
            </a:pPr>
            <a:r>
              <a:rPr lang="et-EE" dirty="0" smtClean="0"/>
              <a:t>Taotluse esitamiseks tuleb andmed </a:t>
            </a:r>
            <a:br>
              <a:rPr lang="et-EE" dirty="0" smtClean="0"/>
            </a:br>
            <a:r>
              <a:rPr lang="et-EE" dirty="0" smtClean="0"/>
              <a:t>kanda PRIA kliendiregistrisse</a:t>
            </a:r>
          </a:p>
        </p:txBody>
      </p:sp>
      <p:sp>
        <p:nvSpPr>
          <p:cNvPr id="4" name="Footer Placeholder 3"/>
          <p:cNvSpPr>
            <a:spLocks noGrp="1"/>
          </p:cNvSpPr>
          <p:nvPr>
            <p:ph type="ftr" sz="quarter" idx="11"/>
          </p:nvPr>
        </p:nvSpPr>
        <p:spPr/>
        <p:txBody>
          <a:bodyPr/>
          <a:lstStyle/>
          <a:p>
            <a:r>
              <a:rPr lang="et-EE" sz="1050" dirty="0" smtClean="0">
                <a:latin typeface="Aino" panose="02000603040504020204" pitchFamily="50" charset="0"/>
              </a:rPr>
              <a:t>EMKVF Projektitoetus - e-PRIA taotlusvorm</a:t>
            </a:r>
            <a:endParaRPr lang="et-EE" sz="1050" dirty="0">
              <a:latin typeface="Aino" panose="02000603040504020204" pitchFamily="50"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640" y="3794074"/>
            <a:ext cx="3753160" cy="2657793"/>
          </a:xfrm>
          <a:prstGeom prst="rect">
            <a:avLst/>
          </a:prstGeom>
        </p:spPr>
      </p:pic>
    </p:spTree>
    <p:extLst>
      <p:ext uri="{BB962C8B-B14F-4D97-AF65-F5344CB8AC3E}">
        <p14:creationId xmlns:p14="http://schemas.microsoft.com/office/powerpoint/2010/main" val="3712003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Lisadokumendid </a:t>
            </a:r>
            <a:endParaRPr lang="et-EE" dirty="0"/>
          </a:p>
        </p:txBody>
      </p:sp>
      <p:sp>
        <p:nvSpPr>
          <p:cNvPr id="3" name="Content Placeholder 2"/>
          <p:cNvSpPr>
            <a:spLocks noGrp="1"/>
          </p:cNvSpPr>
          <p:nvPr>
            <p:ph idx="1"/>
          </p:nvPr>
        </p:nvSpPr>
        <p:spPr/>
        <p:txBody>
          <a:bodyPr/>
          <a:lstStyle/>
          <a:p>
            <a:pPr marL="457200" indent="-457200">
              <a:buBlip>
                <a:blip r:embed="rId3"/>
              </a:buBlip>
            </a:pPr>
            <a:r>
              <a:rPr lang="et-EE" dirty="0"/>
              <a:t>Lisadokumentide sammus on võimalik taotlustoimikule lisada erinevaid dokumente ja faile, mis on nõutud kas kohaliku tegevusrühma poolt </a:t>
            </a:r>
            <a:r>
              <a:rPr lang="et-EE" dirty="0" smtClean="0"/>
              <a:t>või </a:t>
            </a:r>
            <a:r>
              <a:rPr lang="et-EE" dirty="0"/>
              <a:t>mis võivad olla olulised taotluse hindamisel või vajalikud taotluse menetluses.</a:t>
            </a:r>
          </a:p>
          <a:p>
            <a:pPr marL="0" indent="0">
              <a:buNone/>
            </a:pPr>
            <a:endParaRPr lang="et-EE" dirty="0"/>
          </a:p>
        </p:txBody>
      </p:sp>
    </p:spTree>
    <p:extLst>
      <p:ext uri="{BB962C8B-B14F-4D97-AF65-F5344CB8AC3E}">
        <p14:creationId xmlns:p14="http://schemas.microsoft.com/office/powerpoint/2010/main" val="1847342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3021"/>
            <a:ext cx="10515600" cy="1325563"/>
          </a:xfrm>
        </p:spPr>
        <p:txBody>
          <a:bodyPr>
            <a:normAutofit/>
          </a:bodyPr>
          <a:lstStyle/>
          <a:p>
            <a:r>
              <a:rPr lang="et-EE" sz="3600" b="1" dirty="0" smtClean="0"/>
              <a:t> VKE samm</a:t>
            </a:r>
            <a:endParaRPr lang="et-EE"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517" y="2481482"/>
            <a:ext cx="10900965" cy="3885286"/>
          </a:xfrm>
          <a:prstGeom prst="rect">
            <a:avLst/>
          </a:prstGeom>
        </p:spPr>
      </p:pic>
    </p:spTree>
    <p:extLst>
      <p:ext uri="{BB962C8B-B14F-4D97-AF65-F5344CB8AC3E}">
        <p14:creationId xmlns:p14="http://schemas.microsoft.com/office/powerpoint/2010/main" val="663765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166926"/>
            <a:ext cx="10515600" cy="1325563"/>
          </a:xfrm>
        </p:spPr>
        <p:txBody>
          <a:bodyPr/>
          <a:lstStyle/>
          <a:p>
            <a:r>
              <a:rPr lang="et-EE" dirty="0" smtClean="0"/>
              <a:t>  </a:t>
            </a:r>
            <a:r>
              <a:rPr lang="et-EE" sz="3600" b="1" dirty="0" smtClean="0"/>
              <a:t>VKE samm</a:t>
            </a:r>
            <a:endParaRPr lang="et-EE" sz="3600" b="1" dirty="0"/>
          </a:p>
        </p:txBody>
      </p:sp>
      <p:pic>
        <p:nvPicPr>
          <p:cNvPr id="4" name="Content Placeholder 3"/>
          <p:cNvPicPr>
            <a:picLocks noGrp="1" noChangeAspect="1"/>
          </p:cNvPicPr>
          <p:nvPr>
            <p:ph idx="1"/>
          </p:nvPr>
        </p:nvPicPr>
        <p:blipFill>
          <a:blip r:embed="rId3"/>
          <a:stretch>
            <a:fillRect/>
          </a:stretch>
        </p:blipFill>
        <p:spPr>
          <a:xfrm>
            <a:off x="201064" y="2492489"/>
            <a:ext cx="11751771" cy="4182707"/>
          </a:xfrm>
          <a:prstGeom prst="rect">
            <a:avLst/>
          </a:prstGeom>
        </p:spPr>
      </p:pic>
    </p:spTree>
    <p:extLst>
      <p:ext uri="{BB962C8B-B14F-4D97-AF65-F5344CB8AC3E}">
        <p14:creationId xmlns:p14="http://schemas.microsoft.com/office/powerpoint/2010/main" val="2563382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Esitamine </a:t>
            </a:r>
            <a:endParaRPr lang="et-EE" dirty="0"/>
          </a:p>
        </p:txBody>
      </p:sp>
      <p:sp>
        <p:nvSpPr>
          <p:cNvPr id="3" name="Content Placeholder 2"/>
          <p:cNvSpPr>
            <a:spLocks noGrp="1"/>
          </p:cNvSpPr>
          <p:nvPr>
            <p:ph idx="1"/>
          </p:nvPr>
        </p:nvSpPr>
        <p:spPr/>
        <p:txBody>
          <a:bodyPr/>
          <a:lstStyle/>
          <a:p>
            <a:pPr marL="457200" indent="-457200">
              <a:buBlip>
                <a:blip r:embed="rId2"/>
              </a:buBlip>
            </a:pPr>
            <a:r>
              <a:rPr lang="et-EE" dirty="0" smtClean="0"/>
              <a:t>Süsteem kuvab kogu taotletava toetuse summa</a:t>
            </a:r>
            <a:endParaRPr lang="et-EE" dirty="0"/>
          </a:p>
          <a:p>
            <a:pPr marL="457200" indent="-457200">
              <a:buBlip>
                <a:blip r:embed="rId2"/>
              </a:buBlip>
            </a:pPr>
            <a:r>
              <a:rPr lang="et-EE" dirty="0" smtClean="0"/>
              <a:t>Erinevad kinnitused, mis on kohustuslikud</a:t>
            </a:r>
            <a:endParaRPr lang="et-EE" dirty="0"/>
          </a:p>
          <a:p>
            <a:pPr marL="457200" indent="-457200">
              <a:buBlip>
                <a:blip r:embed="rId2"/>
              </a:buBlip>
            </a:pPr>
            <a:r>
              <a:rPr lang="et-EE" dirty="0" smtClean="0"/>
              <a:t>„Esita taotlus“ – järgneb süsteemi-poolne registreerimine, taotlusele tekivad registreerimise number ja taotlustoimiku number.</a:t>
            </a:r>
            <a:endParaRPr lang="et-EE" dirty="0"/>
          </a:p>
          <a:p>
            <a:pPr marL="0" indent="0">
              <a:buNone/>
            </a:pPr>
            <a:endParaRPr lang="et-EE" dirty="0"/>
          </a:p>
        </p:txBody>
      </p:sp>
    </p:spTree>
    <p:extLst>
      <p:ext uri="{BB962C8B-B14F-4D97-AF65-F5344CB8AC3E}">
        <p14:creationId xmlns:p14="http://schemas.microsoft.com/office/powerpoint/2010/main" val="2194569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914" y="5048915"/>
            <a:ext cx="7829550" cy="1728788"/>
          </a:xfrm>
          <a:prstGeom prst="rect">
            <a:avLst/>
          </a:prstGeom>
        </p:spPr>
      </p:pic>
      <p:sp>
        <p:nvSpPr>
          <p:cNvPr id="9" name="Title 6"/>
          <p:cNvSpPr>
            <a:spLocks noGrp="1"/>
          </p:cNvSpPr>
          <p:nvPr>
            <p:ph type="ctrTitle"/>
          </p:nvPr>
        </p:nvSpPr>
        <p:spPr/>
        <p:txBody>
          <a:bodyPr/>
          <a:lstStyle/>
          <a:p>
            <a:pPr algn="l"/>
            <a:r>
              <a:rPr lang="et-EE" dirty="0" smtClean="0">
                <a:latin typeface="Aino" panose="02000603040504020204" pitchFamily="50" charset="0"/>
              </a:rPr>
              <a:t>Aitäh!</a:t>
            </a:r>
            <a:endParaRPr lang="et-EE" dirty="0">
              <a:latin typeface="Aino" panose="02000603040504020204" pitchFamily="50" charset="0"/>
            </a:endParaRPr>
          </a:p>
        </p:txBody>
      </p:sp>
      <p:sp>
        <p:nvSpPr>
          <p:cNvPr id="10" name="Subtitle 2"/>
          <p:cNvSpPr>
            <a:spLocks noGrp="1"/>
          </p:cNvSpPr>
          <p:nvPr>
            <p:ph type="subTitle" idx="1"/>
          </p:nvPr>
        </p:nvSpPr>
        <p:spPr/>
        <p:txBody>
          <a:bodyPr>
            <a:normAutofit/>
          </a:bodyPr>
          <a:lstStyle/>
          <a:p>
            <a:pPr algn="l"/>
            <a:r>
              <a:rPr lang="et-EE" altLang="en-US" dirty="0" smtClean="0">
                <a:latin typeface="Aino" panose="02000603040504020204" pitchFamily="50" charset="0"/>
              </a:rPr>
              <a:t>Sandra Toomik</a:t>
            </a:r>
          </a:p>
          <a:p>
            <a:pPr algn="l"/>
            <a:endParaRPr lang="et-EE" altLang="en-US" dirty="0" smtClean="0">
              <a:latin typeface="Aino" panose="02000603040504020204" pitchFamily="50" charset="0"/>
            </a:endParaRPr>
          </a:p>
          <a:p>
            <a:pPr algn="l"/>
            <a:r>
              <a:rPr lang="et-EE" altLang="en-US" dirty="0" smtClean="0">
                <a:latin typeface="Aino" panose="02000603040504020204" pitchFamily="50" charset="0"/>
              </a:rPr>
              <a:t>30.05.2024</a:t>
            </a:r>
          </a:p>
          <a:p>
            <a:endParaRPr lang="et-EE" altLang="en-US" dirty="0" smtClean="0">
              <a:latin typeface="Aino" panose="02000603040504020204" pitchFamily="50" charset="0"/>
            </a:endParaRPr>
          </a:p>
          <a:p>
            <a:endParaRPr lang="et-EE" altLang="en-US" dirty="0" smtClean="0">
              <a:latin typeface="Aino" panose="02000603040504020204" pitchFamily="50" charset="0"/>
            </a:endParaRPr>
          </a:p>
          <a:p>
            <a:endParaRPr lang="en-GB" dirty="0">
              <a:latin typeface="Aino" panose="02000603040504020204" pitchFamily="50" charset="0"/>
            </a:endParaRPr>
          </a:p>
        </p:txBody>
      </p:sp>
    </p:spTree>
    <p:extLst>
      <p:ext uri="{BB962C8B-B14F-4D97-AF65-F5344CB8AC3E}">
        <p14:creationId xmlns:p14="http://schemas.microsoft.com/office/powerpoint/2010/main" val="3995916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14" y="1276936"/>
            <a:ext cx="10515600" cy="892687"/>
          </a:xfrm>
        </p:spPr>
        <p:txBody>
          <a:bodyPr/>
          <a:lstStyle/>
          <a:p>
            <a:r>
              <a:rPr lang="et-EE" b="1" dirty="0" smtClean="0"/>
              <a:t>Alustamine</a:t>
            </a:r>
            <a:endParaRPr lang="et-E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2879" y="2676698"/>
            <a:ext cx="9407471" cy="3990109"/>
          </a:xfrm>
        </p:spPr>
      </p:pic>
      <p:sp>
        <p:nvSpPr>
          <p:cNvPr id="3" name="Footer Placeholder 2"/>
          <p:cNvSpPr>
            <a:spLocks noGrp="1"/>
          </p:cNvSpPr>
          <p:nvPr>
            <p:ph type="ftr" sz="quarter" idx="11"/>
          </p:nvPr>
        </p:nvSpPr>
        <p:spPr/>
        <p:txBody>
          <a:bodyPr/>
          <a:lstStyle/>
          <a:p>
            <a:r>
              <a:rPr lang="et-EE" sz="1050" dirty="0" smtClean="0">
                <a:latin typeface="Aino" panose="02000603040504020204" pitchFamily="50" charset="0"/>
              </a:rPr>
              <a:t>EMKVF Projektitoetus - e-PRIA taotlusvorm</a:t>
            </a:r>
            <a:endParaRPr lang="et-EE" sz="1050" dirty="0">
              <a:latin typeface="Aino" panose="02000603040504020204" pitchFamily="50" charset="0"/>
            </a:endParaRPr>
          </a:p>
        </p:txBody>
      </p:sp>
    </p:spTree>
    <p:extLst>
      <p:ext uri="{BB962C8B-B14F-4D97-AF65-F5344CB8AC3E}">
        <p14:creationId xmlns:p14="http://schemas.microsoft.com/office/powerpoint/2010/main" val="153590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5743"/>
            <a:ext cx="10515600" cy="1325563"/>
          </a:xfrm>
        </p:spPr>
        <p:txBody>
          <a:bodyPr/>
          <a:lstStyle/>
          <a:p>
            <a:r>
              <a:rPr lang="et-EE" b="1" dirty="0" smtClean="0"/>
              <a:t>Toetusmeetme valimine</a:t>
            </a:r>
            <a:endParaRPr lang="et-E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411306"/>
            <a:ext cx="10632922" cy="3013556"/>
          </a:xfrm>
        </p:spPr>
      </p:pic>
      <p:sp>
        <p:nvSpPr>
          <p:cNvPr id="3" name="Footer Placeholder 2"/>
          <p:cNvSpPr>
            <a:spLocks noGrp="1"/>
          </p:cNvSpPr>
          <p:nvPr>
            <p:ph type="ftr" sz="quarter" idx="11"/>
          </p:nvPr>
        </p:nvSpPr>
        <p:spPr/>
        <p:txBody>
          <a:bodyPr/>
          <a:lstStyle/>
          <a:p>
            <a:r>
              <a:rPr lang="et-EE" smtClean="0"/>
              <a:t>EMKVF Projektitoetus - e-PRIA taotlusvorm</a:t>
            </a:r>
            <a:endParaRPr lang="et-EE"/>
          </a:p>
        </p:txBody>
      </p:sp>
      <p:pic>
        <p:nvPicPr>
          <p:cNvPr id="5" name="Picture 4"/>
          <p:cNvPicPr>
            <a:picLocks noChangeAspect="1"/>
          </p:cNvPicPr>
          <p:nvPr/>
        </p:nvPicPr>
        <p:blipFill>
          <a:blip r:embed="rId4"/>
          <a:stretch>
            <a:fillRect/>
          </a:stretch>
        </p:blipFill>
        <p:spPr>
          <a:xfrm>
            <a:off x="3238500" y="5424862"/>
            <a:ext cx="5715000" cy="838200"/>
          </a:xfrm>
          <a:prstGeom prst="rect">
            <a:avLst/>
          </a:prstGeom>
          <a:ln>
            <a:noFill/>
          </a:ln>
          <a:effectLst>
            <a:softEdge rad="112500"/>
          </a:effectLst>
        </p:spPr>
      </p:pic>
    </p:spTree>
    <p:extLst>
      <p:ext uri="{BB962C8B-B14F-4D97-AF65-F5344CB8AC3E}">
        <p14:creationId xmlns:p14="http://schemas.microsoft.com/office/powerpoint/2010/main" val="3946169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1803" y="1255222"/>
            <a:ext cx="10712340" cy="5237018"/>
          </a:xfrm>
        </p:spPr>
      </p:pic>
      <p:sp>
        <p:nvSpPr>
          <p:cNvPr id="2" name="Rectangle 1"/>
          <p:cNvSpPr/>
          <p:nvPr/>
        </p:nvSpPr>
        <p:spPr>
          <a:xfrm>
            <a:off x="10390909" y="2485505"/>
            <a:ext cx="1033234" cy="324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Footer Placeholder 2"/>
          <p:cNvSpPr>
            <a:spLocks noGrp="1"/>
          </p:cNvSpPr>
          <p:nvPr>
            <p:ph type="ftr" sz="quarter" idx="11"/>
          </p:nvPr>
        </p:nvSpPr>
        <p:spPr/>
        <p:txBody>
          <a:bodyPr/>
          <a:lstStyle/>
          <a:p>
            <a:r>
              <a:rPr lang="et-EE" smtClean="0"/>
              <a:t>EMKVF Projektitoetus - e-PRIA taotlusvorm</a:t>
            </a:r>
            <a:endParaRPr lang="et-EE"/>
          </a:p>
        </p:txBody>
      </p:sp>
    </p:spTree>
    <p:extLst>
      <p:ext uri="{BB962C8B-B14F-4D97-AF65-F5344CB8AC3E}">
        <p14:creationId xmlns:p14="http://schemas.microsoft.com/office/powerpoint/2010/main" val="376542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Ekraanipildi jagamine </a:t>
            </a:r>
            <a:endParaRPr lang="et-EE" dirty="0"/>
          </a:p>
        </p:txBody>
      </p:sp>
      <p:sp>
        <p:nvSpPr>
          <p:cNvPr id="4" name="Footer Placeholder 3"/>
          <p:cNvSpPr>
            <a:spLocks noGrp="1"/>
          </p:cNvSpPr>
          <p:nvPr>
            <p:ph type="ftr" sz="quarter" idx="11"/>
          </p:nvPr>
        </p:nvSpPr>
        <p:spPr/>
        <p:txBody>
          <a:bodyPr/>
          <a:lstStyle/>
          <a:p>
            <a:r>
              <a:rPr lang="et-EE" smtClean="0"/>
              <a:t>EMKVF Projektitoetus - e-PRIA taotlusvorm</a:t>
            </a:r>
            <a:endParaRPr lang="et-EE"/>
          </a:p>
        </p:txBody>
      </p:sp>
      <p:pic>
        <p:nvPicPr>
          <p:cNvPr id="6" name="Picture 5"/>
          <p:cNvPicPr>
            <a:picLocks noChangeAspect="1"/>
          </p:cNvPicPr>
          <p:nvPr/>
        </p:nvPicPr>
        <p:blipFill>
          <a:blip r:embed="rId3"/>
          <a:stretch>
            <a:fillRect/>
          </a:stretch>
        </p:blipFill>
        <p:spPr>
          <a:xfrm>
            <a:off x="3124200" y="3001509"/>
            <a:ext cx="5943600" cy="2695575"/>
          </a:xfrm>
          <a:prstGeom prst="rect">
            <a:avLst/>
          </a:prstGeom>
        </p:spPr>
      </p:pic>
    </p:spTree>
    <p:extLst>
      <p:ext uri="{BB962C8B-B14F-4D97-AF65-F5344CB8AC3E}">
        <p14:creationId xmlns:p14="http://schemas.microsoft.com/office/powerpoint/2010/main" val="321129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085396"/>
            <a:ext cx="10515600" cy="875969"/>
          </a:xfrm>
        </p:spPr>
        <p:txBody>
          <a:bodyPr>
            <a:normAutofit/>
          </a:bodyPr>
          <a:lstStyle/>
          <a:p>
            <a:r>
              <a:rPr lang="et-EE" sz="3600" b="1" dirty="0" smtClean="0"/>
              <a:t>Detailandmed</a:t>
            </a:r>
            <a:endParaRPr lang="et-EE" sz="3600" b="1" dirty="0"/>
          </a:p>
        </p:txBody>
      </p:sp>
      <p:pic>
        <p:nvPicPr>
          <p:cNvPr id="4" name="Picture 3"/>
          <p:cNvPicPr>
            <a:picLocks noChangeAspect="1"/>
          </p:cNvPicPr>
          <p:nvPr/>
        </p:nvPicPr>
        <p:blipFill>
          <a:blip r:embed="rId3"/>
          <a:stretch>
            <a:fillRect/>
          </a:stretch>
        </p:blipFill>
        <p:spPr>
          <a:xfrm>
            <a:off x="541930" y="2670073"/>
            <a:ext cx="11108139" cy="3826761"/>
          </a:xfrm>
          <a:prstGeom prst="rect">
            <a:avLst/>
          </a:prstGeom>
        </p:spPr>
      </p:pic>
      <p:sp>
        <p:nvSpPr>
          <p:cNvPr id="3" name="Rectangle 2"/>
          <p:cNvSpPr/>
          <p:nvPr/>
        </p:nvSpPr>
        <p:spPr>
          <a:xfrm>
            <a:off x="4953000" y="4067175"/>
            <a:ext cx="2190750" cy="323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5" name="Picture 4"/>
          <p:cNvPicPr>
            <a:picLocks noChangeAspect="1"/>
          </p:cNvPicPr>
          <p:nvPr/>
        </p:nvPicPr>
        <p:blipFill>
          <a:blip r:embed="rId4"/>
          <a:stretch>
            <a:fillRect/>
          </a:stretch>
        </p:blipFill>
        <p:spPr>
          <a:xfrm>
            <a:off x="380999" y="1905646"/>
            <a:ext cx="11430000" cy="764427"/>
          </a:xfrm>
          <a:prstGeom prst="rect">
            <a:avLst/>
          </a:prstGeom>
        </p:spPr>
      </p:pic>
    </p:spTree>
    <p:extLst>
      <p:ext uri="{BB962C8B-B14F-4D97-AF65-F5344CB8AC3E}">
        <p14:creationId xmlns:p14="http://schemas.microsoft.com/office/powerpoint/2010/main" val="77441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5947"/>
            <a:ext cx="10515600" cy="819604"/>
          </a:xfrm>
        </p:spPr>
        <p:txBody>
          <a:bodyPr>
            <a:normAutofit/>
          </a:bodyPr>
          <a:lstStyle/>
          <a:p>
            <a:r>
              <a:rPr lang="et-EE" sz="3600" b="1" dirty="0" smtClean="0"/>
              <a:t>  Olen </a:t>
            </a:r>
            <a:r>
              <a:rPr lang="et-EE" sz="3600" b="1" dirty="0" err="1" smtClean="0"/>
              <a:t>hankija</a:t>
            </a:r>
            <a:r>
              <a:rPr lang="et-EE" sz="3600" b="1" dirty="0" smtClean="0"/>
              <a:t> riigihangete seaduse mõistes?</a:t>
            </a:r>
            <a:endParaRPr lang="et-EE"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t-EE" dirty="0" smtClean="0"/>
              <a:t>Taotlusvormile annab süsteem taotleja vastuste põhjal indikatiivse vastuse kas taotleja on </a:t>
            </a:r>
            <a:r>
              <a:rPr lang="et-EE" dirty="0" err="1" smtClean="0"/>
              <a:t>hankija</a:t>
            </a:r>
            <a:r>
              <a:rPr lang="et-EE" dirty="0" smtClean="0"/>
              <a:t> riigihangete seaduse mõistes.</a:t>
            </a:r>
          </a:p>
          <a:p>
            <a:r>
              <a:rPr lang="et-EE" dirty="0" smtClean="0"/>
              <a:t>Taotleja ettevõtlusvorm;</a:t>
            </a:r>
          </a:p>
          <a:p>
            <a:r>
              <a:rPr lang="et-EE" dirty="0"/>
              <a:t>Kas taotleja tegevus põhi- või </a:t>
            </a:r>
            <a:r>
              <a:rPr lang="et-EE" dirty="0" err="1"/>
              <a:t>kõrvaltegevusena</a:t>
            </a:r>
            <a:r>
              <a:rPr lang="et-EE" dirty="0"/>
              <a:t> on avalikes </a:t>
            </a:r>
            <a:r>
              <a:rPr lang="et-EE" dirty="0" smtClean="0"/>
              <a:t>huvides;</a:t>
            </a:r>
          </a:p>
          <a:p>
            <a:r>
              <a:rPr lang="fi-FI" dirty="0"/>
              <a:t>Aastane avalikest </a:t>
            </a:r>
            <a:r>
              <a:rPr lang="fi-FI" dirty="0" smtClean="0"/>
              <a:t>vahenditest </a:t>
            </a:r>
            <a:r>
              <a:rPr lang="fi-FI" dirty="0"/>
              <a:t>saadav prognoositav </a:t>
            </a:r>
            <a:r>
              <a:rPr lang="fi-FI" dirty="0" smtClean="0"/>
              <a:t>tulu</a:t>
            </a:r>
            <a:r>
              <a:rPr lang="et-EE" dirty="0" smtClean="0"/>
              <a:t>;</a:t>
            </a:r>
          </a:p>
          <a:p>
            <a:r>
              <a:rPr lang="et-EE" dirty="0" smtClean="0"/>
              <a:t>MTÜ puhul avaliku sektori liikmete osakaal, SA puhul nõukogu ja asutajate avaliku sektori osakaal. </a:t>
            </a:r>
          </a:p>
          <a:p>
            <a:endParaRPr lang="et-EE" dirty="0"/>
          </a:p>
        </p:txBody>
      </p:sp>
    </p:spTree>
    <p:extLst>
      <p:ext uri="{BB962C8B-B14F-4D97-AF65-F5344CB8AC3E}">
        <p14:creationId xmlns:p14="http://schemas.microsoft.com/office/powerpoint/2010/main" val="32613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6CAFDBACDEA344AAC5F53B035E17885" ma:contentTypeVersion="0" ma:contentTypeDescription="Loo uus dokument" ma:contentTypeScope="" ma:versionID="d4ef84e2eaade099a2e7f39085c78654">
  <xsd:schema xmlns:xsd="http://www.w3.org/2001/XMLSchema" xmlns:xs="http://www.w3.org/2001/XMLSchema" xmlns:p="http://schemas.microsoft.com/office/2006/metadata/properties" targetNamespace="http://schemas.microsoft.com/office/2006/metadata/properties" ma:root="true" ma:fieldsID="b18125395b3c3b613f0c53ebd88661d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99AD3-115B-4430-9731-00B4E9401A8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E23D4A6-3909-417C-A0E2-8619DA807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86EE21E-35C3-4627-8E6A-E1ABF0B6E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1113</TotalTime>
  <Words>2343</Words>
  <Application>Microsoft Office PowerPoint</Application>
  <PresentationFormat>Widescreen</PresentationFormat>
  <Paragraphs>241</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Aino</vt:lpstr>
      <vt:lpstr>Aino Headline</vt:lpstr>
      <vt:lpstr>Arial</vt:lpstr>
      <vt:lpstr>Calibri</vt:lpstr>
      <vt:lpstr>Office Theme</vt:lpstr>
      <vt:lpstr>EMKVF Projektitoetus 2023-2027</vt:lpstr>
      <vt:lpstr>Teemad:</vt:lpstr>
      <vt:lpstr>Üldinfo</vt:lpstr>
      <vt:lpstr>Alustamine</vt:lpstr>
      <vt:lpstr>Toetusmeetme valimine</vt:lpstr>
      <vt:lpstr>PowerPoint Presentation</vt:lpstr>
      <vt:lpstr>Ekraanipildi jagamine </vt:lpstr>
      <vt:lpstr>Detailandmed</vt:lpstr>
      <vt:lpstr>  Olen hankija riigihangete seaduse mõistes?</vt:lpstr>
      <vt:lpstr>PowerPoint Presentation</vt:lpstr>
      <vt:lpstr>PowerPoint Presentation</vt:lpstr>
      <vt:lpstr>Tulude/kulude aruanne</vt:lpstr>
      <vt:lpstr>PowerPoint Presentation</vt:lpstr>
      <vt:lpstr>PowerPoint Presentation</vt:lpstr>
      <vt:lpstr>PowerPoint Presentation</vt:lpstr>
      <vt:lpstr>PowerPoint Presentation</vt:lpstr>
      <vt:lpstr>Tegevused </vt:lpstr>
      <vt:lpstr>Tegevused </vt:lpstr>
      <vt:lpstr> Tegevuse eelarve sisestamine</vt:lpstr>
      <vt:lpstr>Ehitamine</vt:lpstr>
      <vt:lpstr>Ehitamine</vt:lpstr>
      <vt:lpstr> Taastuvenergia tegevused</vt:lpstr>
      <vt:lpstr>Päikeseenergia allikast elektrienergia tootmine (1)</vt:lpstr>
      <vt:lpstr>Päikeseenergia allikast elektrienergia tootmine (2)</vt:lpstr>
      <vt:lpstr>Tegevused </vt:lpstr>
      <vt:lpstr>Hinnapakkumused </vt:lpstr>
      <vt:lpstr>Hinnapakkumused </vt:lpstr>
      <vt:lpstr>Katastritunnused </vt:lpstr>
      <vt:lpstr>  Katastritunnused</vt:lpstr>
      <vt:lpstr>Lisadokumendid </vt:lpstr>
      <vt:lpstr> VKE samm</vt:lpstr>
      <vt:lpstr>  VKE samm</vt:lpstr>
      <vt:lpstr>Esitamine </vt:lpstr>
      <vt:lpstr>Aitäh!</vt:lpstr>
    </vt:vector>
  </TitlesOfParts>
  <Company>PRIA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Siret Varblane</dc:creator>
  <cp:lastModifiedBy>Sandra Toomik</cp:lastModifiedBy>
  <cp:revision>46</cp:revision>
  <dcterms:created xsi:type="dcterms:W3CDTF">2021-01-27T11:31:10Z</dcterms:created>
  <dcterms:modified xsi:type="dcterms:W3CDTF">2024-07-19T16:19:18Z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0x010100E6CAFDBACDEA344AAC5F53B035E17885</vt:lpwstr>
  </property>
  <property fmtid="{D5CDD505-2E9C-101B-9397-08002B2CF9AE}" pid="3" name="TemplateUrl">
    <vt:lpwstr/>
  </property>
  <property fmtid="{D5CDD505-2E9C-101B-9397-08002B2CF9AE}" pid="4" name="Order">
    <vt:r8>18500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