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6"/>
  </p:notesMasterIdLst>
  <p:sldIdLst>
    <p:sldId id="275" r:id="rId5"/>
    <p:sldId id="276" r:id="rId6"/>
    <p:sldId id="277" r:id="rId7"/>
    <p:sldId id="278" r:id="rId8"/>
    <p:sldId id="280" r:id="rId9"/>
    <p:sldId id="281" r:id="rId10"/>
    <p:sldId id="282"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306" r:id="rId34"/>
    <p:sldId id="283" r:id="rId35"/>
  </p:sldIdLst>
  <p:sldSz cx="11522075" cy="6480175"/>
  <p:notesSz cx="6797675" cy="9926638"/>
  <p:defaultTextStyle>
    <a:defPPr>
      <a:defRPr lang="en-GB"/>
    </a:defPPr>
    <a:lvl1pPr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1pPr>
    <a:lvl2pPr marL="742950" indent="-28575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2pPr>
    <a:lvl3pPr marL="11430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3pPr>
    <a:lvl4pPr marL="16002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4pPr>
    <a:lvl5pPr marL="2057400" indent="-228600" algn="l" defTabSz="449263" rtl="0" fontAlgn="base" hangingPunct="0">
      <a:lnSpc>
        <a:spcPct val="110000"/>
      </a:lnSpc>
      <a:spcBef>
        <a:spcPct val="0"/>
      </a:spcBef>
      <a:spcAft>
        <a:spcPct val="0"/>
      </a:spcAft>
      <a:buClr>
        <a:srgbClr val="000000"/>
      </a:buClr>
      <a:buSzPct val="100000"/>
      <a:buFont typeface="Times New Roman" panose="02020603050405020304" pitchFamily="18" charset="0"/>
      <a:defRPr kern="1200">
        <a:solidFill>
          <a:schemeClr val="tx1"/>
        </a:solidFill>
        <a:latin typeface="Roboto Condensed" panose="02000000000000000000" pitchFamily="2" charset="0"/>
        <a:ea typeface="Microsoft YaHei" panose="020B0503020204020204" pitchFamily="34" charset="-122"/>
        <a:cs typeface="+mn-cs"/>
      </a:defRPr>
    </a:lvl5pPr>
    <a:lvl6pPr marL="22860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6pPr>
    <a:lvl7pPr marL="27432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7pPr>
    <a:lvl8pPr marL="32004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8pPr>
    <a:lvl9pPr marL="3657600" algn="l" defTabSz="914400" rtl="0" eaLnBrk="1" latinLnBrk="0" hangingPunct="1">
      <a:defRPr kern="1200">
        <a:solidFill>
          <a:schemeClr val="tx1"/>
        </a:solidFill>
        <a:latin typeface="Roboto Condensed" panose="02000000000000000000" pitchFamily="2" charset="0"/>
        <a:ea typeface="Microsoft YaHei" panose="020B0503020204020204" pitchFamily="34" charset="-122"/>
        <a:cs typeface="+mn-cs"/>
      </a:defRPr>
    </a:lvl9pPr>
  </p:defaultTextStyle>
  <p:extLst>
    <p:ext uri="{521415D9-36F7-43E2-AB2F-B90AF26B5E84}">
      <p14:sectionLst xmlns:p14="http://schemas.microsoft.com/office/powerpoint/2010/main">
        <p14:section name="Untitled Section" id="{B26B4668-E44B-4191-A8FB-FCAB7AFC5559}">
          <p14:sldIdLst>
            <p14:sldId id="275"/>
            <p14:sldId id="276"/>
            <p14:sldId id="277"/>
            <p14:sldId id="278"/>
            <p14:sldId id="280"/>
            <p14:sldId id="281"/>
            <p14:sldId id="282"/>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02"/>
            <p14:sldId id="303"/>
            <p14:sldId id="304"/>
            <p14:sldId id="305"/>
            <p14:sldId id="306"/>
            <p14:sldId id="28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046">
          <p15:clr>
            <a:srgbClr val="A4A3A4"/>
          </p15:clr>
        </p15:guide>
        <p15:guide id="4" pos="3687">
          <p15:clr>
            <a:srgbClr val="A4A3A4"/>
          </p15:clr>
        </p15:guide>
      </p15:sldGuideLst>
    </p:ext>
    <p:ext uri="{2D200454-40CA-4A62-9FC3-DE9A4176ACB9}">
      <p15:notesGuideLst xmlns:p15="http://schemas.microsoft.com/office/powerpoint/2012/main">
        <p15:guide id="1" orient="horz" pos="2674" userDrawn="1">
          <p15:clr>
            <a:srgbClr val="A4A3A4"/>
          </p15:clr>
        </p15:guide>
        <p15:guide id="2" pos="19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9999"/>
    <a:srgbClr val="004586"/>
    <a:srgbClr val="83CAFF"/>
    <a:srgbClr val="0084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113" d="100"/>
          <a:sy n="113" d="100"/>
        </p:scale>
        <p:origin x="138" y="120"/>
      </p:cViewPr>
      <p:guideLst>
        <p:guide orient="horz" pos="2160"/>
        <p:guide pos="2880"/>
        <p:guide orient="horz" pos="2046"/>
        <p:guide pos="3687"/>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674"/>
        <p:guide pos="19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p:cNvSpPr>
          <p:nvPr>
            <p:ph type="sldImg"/>
          </p:nvPr>
        </p:nvSpPr>
        <p:spPr bwMode="auto">
          <a:xfrm>
            <a:off x="90488" y="754063"/>
            <a:ext cx="6613525" cy="3721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679482" y="4714970"/>
            <a:ext cx="5437284" cy="446588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
        <p:nvSpPr>
          <p:cNvPr id="2051" name="Rectangle 3"/>
          <p:cNvSpPr>
            <a:spLocks noGrp="1" noChangeArrowheads="1"/>
          </p:cNvSpPr>
          <p:nvPr>
            <p:ph type="hdr"/>
          </p:nvPr>
        </p:nvSpPr>
        <p:spPr bwMode="auto">
          <a:xfrm>
            <a:off x="1" y="0"/>
            <a:ext cx="2949180" cy="495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663310" algn="l"/>
                <a:tab pos="1326619" algn="l"/>
                <a:tab pos="1989929" algn="l"/>
                <a:tab pos="2653238"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2" name="Rectangle 4"/>
          <p:cNvSpPr>
            <a:spLocks noGrp="1" noChangeArrowheads="1"/>
          </p:cNvSpPr>
          <p:nvPr>
            <p:ph type="dt"/>
          </p:nvPr>
        </p:nvSpPr>
        <p:spPr bwMode="auto">
          <a:xfrm>
            <a:off x="3847068" y="0"/>
            <a:ext cx="2949180" cy="495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663310" algn="l"/>
                <a:tab pos="1326619" algn="l"/>
                <a:tab pos="1989929" algn="l"/>
                <a:tab pos="2653238"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3" name="Rectangle 5"/>
          <p:cNvSpPr>
            <a:spLocks noGrp="1" noChangeArrowheads="1"/>
          </p:cNvSpPr>
          <p:nvPr>
            <p:ph type="ftr"/>
          </p:nvPr>
        </p:nvSpPr>
        <p:spPr bwMode="auto">
          <a:xfrm>
            <a:off x="1" y="9429937"/>
            <a:ext cx="2949180" cy="495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663310" algn="l"/>
                <a:tab pos="1326619" algn="l"/>
                <a:tab pos="1989929" algn="l"/>
                <a:tab pos="2653238" algn="l"/>
              </a:tabLst>
              <a:defRPr sz="1300">
                <a:solidFill>
                  <a:srgbClr val="000000"/>
                </a:solidFill>
                <a:latin typeface="Times New Roman" panose="02020603050405020304" pitchFamily="18" charset="0"/>
                <a:cs typeface="Arial Unicode MS" panose="020B0604020202020204" pitchFamily="34" charset="-128"/>
              </a:defRPr>
            </a:lvl1pPr>
          </a:lstStyle>
          <a:p>
            <a:endParaRPr lang="et-EE" altLang="en-US"/>
          </a:p>
        </p:txBody>
      </p:sp>
      <p:sp>
        <p:nvSpPr>
          <p:cNvPr id="2054" name="Rectangle 6"/>
          <p:cNvSpPr>
            <a:spLocks noGrp="1" noChangeArrowheads="1"/>
          </p:cNvSpPr>
          <p:nvPr>
            <p:ph type="sldNum"/>
          </p:nvPr>
        </p:nvSpPr>
        <p:spPr bwMode="auto">
          <a:xfrm>
            <a:off x="3847068" y="9429937"/>
            <a:ext cx="2949180" cy="49522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663310" algn="l"/>
                <a:tab pos="1326619" algn="l"/>
                <a:tab pos="1989929" algn="l"/>
                <a:tab pos="2653238" algn="l"/>
              </a:tabLst>
              <a:defRPr sz="1300">
                <a:solidFill>
                  <a:srgbClr val="000000"/>
                </a:solidFill>
                <a:latin typeface="Times New Roman" panose="02020603050405020304" pitchFamily="18" charset="0"/>
                <a:cs typeface="Arial Unicode MS" panose="020B0604020202020204" pitchFamily="34" charset="-128"/>
              </a:defRPr>
            </a:lvl1pPr>
          </a:lstStyle>
          <a:p>
            <a:fld id="{9137B0FE-B827-43E6-9F1A-73A7AB4ED6CD}" type="slidenum">
              <a:rPr lang="et-EE" altLang="en-US"/>
              <a:pPr/>
              <a:t>‹#›</a:t>
            </a:fld>
            <a:endParaRPr lang="et-EE" altLang="en-US"/>
          </a:p>
        </p:txBody>
      </p:sp>
    </p:spTree>
    <p:extLst>
      <p:ext uri="{BB962C8B-B14F-4D97-AF65-F5344CB8AC3E}">
        <p14:creationId xmlns:p14="http://schemas.microsoft.com/office/powerpoint/2010/main" val="632586641"/>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 est - 3 lõvi - valg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461" y="359767"/>
            <a:ext cx="3057707" cy="1046918"/>
          </a:xfrm>
          <a:prstGeom prst="rect">
            <a:avLst/>
          </a:prstGeom>
        </p:spPr>
      </p:pic>
      <p:sp>
        <p:nvSpPr>
          <p:cNvPr id="2"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lvl1pPr>
          </a:lstStyle>
          <a:p>
            <a:r>
              <a:rPr lang="en-US" dirty="0" err="1"/>
              <a:t>Esitlusslaidide</a:t>
            </a:r>
            <a:r>
              <a:rPr lang="en-US" dirty="0"/>
              <a:t> </a:t>
            </a:r>
            <a:r>
              <a:rPr lang="et-EE" dirty="0"/>
              <a:t>pealkiri</a:t>
            </a:r>
            <a:endParaRPr lang="en-US" dirty="0"/>
          </a:p>
        </p:txBody>
      </p:sp>
      <p:sp>
        <p:nvSpPr>
          <p:cNvPr id="3"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struktuuriüksus / ametinimetus</a:t>
            </a:r>
          </a:p>
          <a:p>
            <a:endParaRPr lang="et-EE" dirty="0"/>
          </a:p>
          <a:p>
            <a:r>
              <a:rPr lang="et-EE" dirty="0"/>
              <a:t>01.07.2023</a:t>
            </a:r>
            <a:endParaRPr lang="en-US" dirty="0"/>
          </a:p>
        </p:txBody>
      </p:sp>
    </p:spTree>
    <p:extLst>
      <p:ext uri="{BB962C8B-B14F-4D97-AF65-F5344CB8AC3E}">
        <p14:creationId xmlns:p14="http://schemas.microsoft.com/office/powerpoint/2010/main" val="426755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ahepealkir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6263" y="2592015"/>
            <a:ext cx="10369550" cy="1081087"/>
          </a:xfrm>
          <a:prstGeom prst="rect">
            <a:avLst/>
          </a:prstGeom>
        </p:spPr>
        <p:txBody>
          <a:bodyPr/>
          <a:lstStyle>
            <a:lvl1pPr>
              <a:defRPr>
                <a:solidFill>
                  <a:schemeClr val="tx1"/>
                </a:solidFill>
              </a:defRPr>
            </a:lvl1pPr>
          </a:lstStyle>
          <a:p>
            <a:r>
              <a:rPr lang="et-EE" dirty="0"/>
              <a:t>Vahepealkiri</a:t>
            </a:r>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õpuslaid - est - 3 lõvi - valg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lvl1pPr>
          </a:lstStyle>
          <a:p>
            <a:r>
              <a:rPr lang="et-EE" dirty="0"/>
              <a:t>Aitäh!</a:t>
            </a:r>
            <a:endParaRPr lang="en-US" dirty="0"/>
          </a:p>
        </p:txBody>
      </p:sp>
      <p:sp>
        <p:nvSpPr>
          <p:cNvPr id="8"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eesnimi.perenimi@agri.ee</a:t>
            </a:r>
          </a:p>
          <a:p>
            <a:r>
              <a:rPr lang="et-EE" dirty="0"/>
              <a:t>telefon, </a:t>
            </a:r>
            <a:r>
              <a:rPr lang="et-EE" dirty="0" err="1"/>
              <a:t>skype</a:t>
            </a:r>
            <a:r>
              <a:rPr lang="et-EE" dirty="0"/>
              <a:t> vms</a:t>
            </a:r>
          </a:p>
          <a:p>
            <a:endParaRPr lang="et-EE"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99893" y="382306"/>
            <a:ext cx="3057707" cy="1046918"/>
          </a:xfrm>
          <a:prstGeom prst="rect">
            <a:avLst/>
          </a:prstGeom>
        </p:spPr>
      </p:pic>
    </p:spTree>
    <p:extLst>
      <p:ext uri="{BB962C8B-B14F-4D97-AF65-F5344CB8AC3E}">
        <p14:creationId xmlns:p14="http://schemas.microsoft.com/office/powerpoint/2010/main" val="2619003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õpuslaid - eng - 3 lõvi - valge">
    <p:spTree>
      <p:nvGrpSpPr>
        <p:cNvPr id="1" name=""/>
        <p:cNvGrpSpPr/>
        <p:nvPr/>
      </p:nvGrpSpPr>
      <p:grpSpPr>
        <a:xfrm>
          <a:off x="0" y="0"/>
          <a:ext cx="0" cy="0"/>
          <a:chOff x="0" y="0"/>
          <a:chExt cx="0" cy="0"/>
        </a:xfrm>
      </p:grpSpPr>
      <p:sp>
        <p:nvSpPr>
          <p:cNvPr id="12"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lvl1pPr>
          </a:lstStyle>
          <a:p>
            <a:r>
              <a:rPr lang="et-EE" dirty="0" err="1"/>
              <a:t>Thank</a:t>
            </a:r>
            <a:r>
              <a:rPr lang="et-EE" dirty="0"/>
              <a:t> </a:t>
            </a:r>
            <a:r>
              <a:rPr lang="et-EE" dirty="0" err="1"/>
              <a:t>You</a:t>
            </a:r>
            <a:r>
              <a:rPr lang="et-EE" dirty="0"/>
              <a:t>!</a:t>
            </a:r>
            <a:endParaRPr lang="en-US" dirty="0"/>
          </a:p>
        </p:txBody>
      </p:sp>
      <p:sp>
        <p:nvSpPr>
          <p:cNvPr id="13"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forename.surname@agri.ee</a:t>
            </a:r>
          </a:p>
          <a:p>
            <a:r>
              <a:rPr lang="et-EE" dirty="0" err="1"/>
              <a:t>Phone</a:t>
            </a:r>
            <a:r>
              <a:rPr lang="et-EE" dirty="0"/>
              <a:t>, </a:t>
            </a:r>
            <a:r>
              <a:rPr lang="et-EE" dirty="0" err="1"/>
              <a:t>Skype</a:t>
            </a:r>
            <a:r>
              <a:rPr lang="et-EE" dirty="0"/>
              <a:t>, </a:t>
            </a:r>
            <a:r>
              <a:rPr lang="et-EE" dirty="0" err="1"/>
              <a:t>Facebook</a:t>
            </a:r>
            <a:r>
              <a:rPr lang="et-EE" dirty="0"/>
              <a:t> </a:t>
            </a:r>
            <a:r>
              <a:rPr lang="et-EE" dirty="0" err="1"/>
              <a:t>etc</a:t>
            </a:r>
            <a:r>
              <a:rPr lang="et-EE" dirty="0"/>
              <a:t>.</a:t>
            </a:r>
          </a:p>
          <a:p>
            <a:endParaRPr lang="et-EE" dirty="0"/>
          </a:p>
        </p:txBody>
      </p:sp>
      <p:pic>
        <p:nvPicPr>
          <p:cNvPr id="7" name="Picture 6" descr="maaeluministeerium_3lovi_eng_rgb.png"/>
          <p:cNvPicPr>
            <a:picLocks noChangeAspect="1"/>
          </p:cNvPicPr>
          <p:nvPr userDrawn="1"/>
        </p:nvPicPr>
        <p:blipFill>
          <a:blip r:embed="rId2" cstate="print"/>
          <a:stretch>
            <a:fillRect/>
          </a:stretch>
        </p:blipFill>
        <p:spPr>
          <a:xfrm>
            <a:off x="432000" y="216000"/>
            <a:ext cx="3465001" cy="1386000"/>
          </a:xfrm>
          <a:prstGeom prst="rect">
            <a:avLst/>
          </a:prstGeom>
        </p:spPr>
      </p:pic>
    </p:spTree>
    <p:extLst>
      <p:ext uri="{BB962C8B-B14F-4D97-AF65-F5344CB8AC3E}">
        <p14:creationId xmlns:p14="http://schemas.microsoft.com/office/powerpoint/2010/main" val="26190034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õpuslaid - est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8"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solidFill>
                  <a:schemeClr val="bg1"/>
                </a:solidFill>
              </a:defRPr>
            </a:lvl1pPr>
          </a:lstStyle>
          <a:p>
            <a:r>
              <a:rPr lang="et-EE" dirty="0"/>
              <a:t>Aitäh!</a:t>
            </a:r>
            <a:endParaRPr lang="en-US" dirty="0"/>
          </a:p>
        </p:txBody>
      </p:sp>
      <p:sp>
        <p:nvSpPr>
          <p:cNvPr id="12"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eesnimi.perenimi@agri.ee</a:t>
            </a:r>
          </a:p>
          <a:p>
            <a:r>
              <a:rPr lang="et-EE" dirty="0"/>
              <a:t>telefon, Skype, Facebook vms</a:t>
            </a:r>
          </a:p>
          <a:p>
            <a:endParaRPr lang="et-EE" dirty="0"/>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99893" y="382306"/>
            <a:ext cx="3057707" cy="1046918"/>
          </a:xfrm>
          <a:prstGeom prst="rect">
            <a:avLst/>
          </a:prstGeom>
        </p:spPr>
      </p:pic>
    </p:spTree>
    <p:extLst>
      <p:ext uri="{BB962C8B-B14F-4D97-AF65-F5344CB8AC3E}">
        <p14:creationId xmlns:p14="http://schemas.microsoft.com/office/powerpoint/2010/main" val="31140939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Lõpuslaid - eng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11" name="Title 1"/>
          <p:cNvSpPr>
            <a:spLocks noGrp="1"/>
          </p:cNvSpPr>
          <p:nvPr>
            <p:ph type="ctrTitle" hasCustomPrompt="1"/>
          </p:nvPr>
        </p:nvSpPr>
        <p:spPr>
          <a:xfrm>
            <a:off x="1368000" y="2751086"/>
            <a:ext cx="9218133" cy="921049"/>
          </a:xfrm>
          <a:prstGeom prst="rect">
            <a:avLst/>
          </a:prstGeom>
        </p:spPr>
        <p:txBody>
          <a:bodyPr tIns="86400" anchor="ctr" anchorCtr="0"/>
          <a:lstStyle>
            <a:lvl1pPr algn="l">
              <a:defRPr sz="5700">
                <a:solidFill>
                  <a:schemeClr val="bg1"/>
                </a:solidFill>
              </a:defRPr>
            </a:lvl1pPr>
          </a:lstStyle>
          <a:p>
            <a:r>
              <a:rPr lang="et-EE" dirty="0" err="1"/>
              <a:t>Thank</a:t>
            </a:r>
            <a:r>
              <a:rPr lang="et-EE" dirty="0"/>
              <a:t> </a:t>
            </a:r>
            <a:r>
              <a:rPr lang="et-EE" dirty="0" err="1"/>
              <a:t>You</a:t>
            </a:r>
            <a:r>
              <a:rPr lang="et-EE" dirty="0"/>
              <a:t>!</a:t>
            </a:r>
            <a:endParaRPr lang="en-US" dirty="0"/>
          </a:p>
        </p:txBody>
      </p:sp>
      <p:sp>
        <p:nvSpPr>
          <p:cNvPr id="13" name="Subtitle 2"/>
          <p:cNvSpPr>
            <a:spLocks noGrp="1"/>
          </p:cNvSpPr>
          <p:nvPr>
            <p:ph type="subTitle" idx="1" hasCustomPrompt="1"/>
          </p:nvPr>
        </p:nvSpPr>
        <p:spPr>
          <a:xfrm>
            <a:off x="1368000" y="45362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forename.surname@agri.ee</a:t>
            </a:r>
          </a:p>
          <a:p>
            <a:r>
              <a:rPr lang="et-EE" dirty="0" err="1"/>
              <a:t>Phone</a:t>
            </a:r>
            <a:r>
              <a:rPr lang="et-EE" dirty="0"/>
              <a:t>, </a:t>
            </a:r>
            <a:r>
              <a:rPr lang="et-EE" dirty="0" err="1"/>
              <a:t>Skype</a:t>
            </a:r>
            <a:r>
              <a:rPr lang="et-EE" dirty="0"/>
              <a:t>, </a:t>
            </a:r>
            <a:r>
              <a:rPr lang="et-EE" dirty="0" err="1"/>
              <a:t>Facebook</a:t>
            </a:r>
            <a:r>
              <a:rPr lang="et-EE" dirty="0"/>
              <a:t> </a:t>
            </a:r>
            <a:r>
              <a:rPr lang="et-EE" dirty="0" err="1"/>
              <a:t>etc</a:t>
            </a:r>
            <a:r>
              <a:rPr lang="et-EE" dirty="0"/>
              <a:t>.</a:t>
            </a:r>
          </a:p>
          <a:p>
            <a:endParaRPr lang="et-EE"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461" y="348083"/>
            <a:ext cx="3086828" cy="1046553"/>
          </a:xfrm>
          <a:prstGeom prst="rect">
            <a:avLst/>
          </a:prstGeom>
        </p:spPr>
      </p:pic>
    </p:spTree>
    <p:extLst>
      <p:ext uri="{BB962C8B-B14F-4D97-AF65-F5344CB8AC3E}">
        <p14:creationId xmlns:p14="http://schemas.microsoft.com/office/powerpoint/2010/main" val="3114093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õpuslaid - est - vapp - sinin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453" y="503783"/>
            <a:ext cx="3168352" cy="783345"/>
          </a:xfrm>
          <a:prstGeom prst="rect">
            <a:avLst/>
          </a:prstGeom>
        </p:spPr>
      </p:pic>
      <p:sp>
        <p:nvSpPr>
          <p:cNvPr id="5" name="Rectangle 4"/>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368000" y="2319039"/>
            <a:ext cx="9218133" cy="921049"/>
          </a:xfrm>
          <a:prstGeom prst="rect">
            <a:avLst/>
          </a:prstGeom>
        </p:spPr>
        <p:txBody>
          <a:bodyPr tIns="86400" anchor="t" anchorCtr="0"/>
          <a:lstStyle>
            <a:lvl1pPr algn="l">
              <a:defRPr sz="5700">
                <a:solidFill>
                  <a:schemeClr val="bg1"/>
                </a:solidFill>
              </a:defRPr>
            </a:lvl1pPr>
          </a:lstStyle>
          <a:p>
            <a:r>
              <a:rPr lang="et-EE" dirty="0"/>
              <a:t>Aitäh!</a:t>
            </a:r>
            <a:endParaRPr lang="en-US" dirty="0"/>
          </a:p>
        </p:txBody>
      </p:sp>
      <p:sp>
        <p:nvSpPr>
          <p:cNvPr id="8" name="Subtitle 2"/>
          <p:cNvSpPr>
            <a:spLocks noGrp="1"/>
          </p:cNvSpPr>
          <p:nvPr>
            <p:ph type="subTitle" idx="1" hasCustomPrompt="1"/>
          </p:nvPr>
        </p:nvSpPr>
        <p:spPr>
          <a:xfrm>
            <a:off x="1368000" y="3444731"/>
            <a:ext cx="9218133" cy="1636968"/>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eesnimi.perenimi@agri.ee</a:t>
            </a:r>
          </a:p>
          <a:p>
            <a:r>
              <a:rPr lang="et-EE" dirty="0"/>
              <a:t>telefon, Skype, Facebook vms</a:t>
            </a:r>
          </a:p>
        </p:txBody>
      </p:sp>
    </p:spTree>
    <p:extLst>
      <p:ext uri="{BB962C8B-B14F-4D97-AF65-F5344CB8AC3E}">
        <p14:creationId xmlns:p14="http://schemas.microsoft.com/office/powerpoint/2010/main" val="34036317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õpuslaid - eng - vapp - sinine">
    <p:spTree>
      <p:nvGrpSpPr>
        <p:cNvPr id="1" name=""/>
        <p:cNvGrpSpPr/>
        <p:nvPr/>
      </p:nvGrpSpPr>
      <p:grpSpPr>
        <a:xfrm>
          <a:off x="0" y="0"/>
          <a:ext cx="0" cy="0"/>
          <a:chOff x="0" y="0"/>
          <a:chExt cx="0" cy="0"/>
        </a:xfrm>
      </p:grpSpPr>
      <p:sp>
        <p:nvSpPr>
          <p:cNvPr id="5" name="Rectangle 4"/>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Title 1"/>
          <p:cNvSpPr>
            <a:spLocks noGrp="1"/>
          </p:cNvSpPr>
          <p:nvPr>
            <p:ph type="ctrTitle" hasCustomPrompt="1"/>
          </p:nvPr>
        </p:nvSpPr>
        <p:spPr>
          <a:xfrm>
            <a:off x="1368000" y="2319039"/>
            <a:ext cx="9218133" cy="921049"/>
          </a:xfrm>
          <a:prstGeom prst="rect">
            <a:avLst/>
          </a:prstGeom>
        </p:spPr>
        <p:txBody>
          <a:bodyPr tIns="86400" anchor="t" anchorCtr="0"/>
          <a:lstStyle>
            <a:lvl1pPr algn="l">
              <a:defRPr sz="5700">
                <a:solidFill>
                  <a:schemeClr val="bg1"/>
                </a:solidFill>
              </a:defRPr>
            </a:lvl1pPr>
          </a:lstStyle>
          <a:p>
            <a:r>
              <a:rPr lang="et-EE" dirty="0" err="1"/>
              <a:t>Thank</a:t>
            </a:r>
            <a:r>
              <a:rPr lang="et-EE" dirty="0"/>
              <a:t> </a:t>
            </a:r>
            <a:r>
              <a:rPr lang="et-EE" dirty="0" err="1"/>
              <a:t>you</a:t>
            </a:r>
            <a:r>
              <a:rPr lang="et-EE" dirty="0"/>
              <a:t>!</a:t>
            </a:r>
            <a:endParaRPr lang="en-US" dirty="0"/>
          </a:p>
        </p:txBody>
      </p:sp>
      <p:sp>
        <p:nvSpPr>
          <p:cNvPr id="8" name="Subtitle 2"/>
          <p:cNvSpPr>
            <a:spLocks noGrp="1"/>
          </p:cNvSpPr>
          <p:nvPr>
            <p:ph type="subTitle" idx="1" hasCustomPrompt="1"/>
          </p:nvPr>
        </p:nvSpPr>
        <p:spPr>
          <a:xfrm>
            <a:off x="1368000" y="3444731"/>
            <a:ext cx="9218133" cy="1636968"/>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a:t>forename.surname@agri.ee</a:t>
            </a:r>
          </a:p>
          <a:p>
            <a:r>
              <a:rPr lang="et-EE" dirty="0" err="1"/>
              <a:t>Phone</a:t>
            </a:r>
            <a:r>
              <a:rPr lang="et-EE" dirty="0"/>
              <a:t>, Skype, Facebook </a:t>
            </a:r>
            <a:r>
              <a:rPr lang="et-EE" dirty="0" err="1"/>
              <a:t>etc</a:t>
            </a:r>
            <a:endParaRPr lang="et-EE"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4474" y="511937"/>
            <a:ext cx="3384376" cy="779786"/>
          </a:xfrm>
          <a:prstGeom prst="rect">
            <a:avLst/>
          </a:prstGeom>
        </p:spPr>
      </p:pic>
    </p:spTree>
    <p:extLst>
      <p:ext uri="{BB962C8B-B14F-4D97-AF65-F5344CB8AC3E}">
        <p14:creationId xmlns:p14="http://schemas.microsoft.com/office/powerpoint/2010/main" val="584694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itelslaid - eng - 3 lõvi - valg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6461" y="359767"/>
            <a:ext cx="3086828" cy="1046553"/>
          </a:xfrm>
          <a:prstGeom prst="rect">
            <a:avLst/>
          </a:prstGeom>
        </p:spPr>
      </p:pic>
      <p:sp>
        <p:nvSpPr>
          <p:cNvPr id="2"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baseline="0"/>
            </a:lvl1pPr>
          </a:lstStyle>
          <a:p>
            <a:r>
              <a:rPr lang="et-EE" dirty="0" err="1"/>
              <a:t>Title</a:t>
            </a:r>
            <a:r>
              <a:rPr lang="et-EE" dirty="0"/>
              <a:t> </a:t>
            </a:r>
            <a:r>
              <a:rPr lang="et-EE" dirty="0" err="1"/>
              <a:t>of</a:t>
            </a:r>
            <a:r>
              <a:rPr lang="et-EE" dirty="0"/>
              <a:t> </a:t>
            </a:r>
            <a:r>
              <a:rPr lang="et-EE" dirty="0" err="1"/>
              <a:t>the</a:t>
            </a:r>
            <a:r>
              <a:rPr lang="et-EE" dirty="0"/>
              <a:t> </a:t>
            </a:r>
            <a:r>
              <a:rPr lang="et-EE" dirty="0" err="1"/>
              <a:t>Presentation</a:t>
            </a:r>
            <a:endParaRPr lang="en-US" dirty="0"/>
          </a:p>
        </p:txBody>
      </p:sp>
      <p:sp>
        <p:nvSpPr>
          <p:cNvPr id="3"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Department</a:t>
            </a:r>
            <a:r>
              <a:rPr lang="et-EE" dirty="0"/>
              <a:t> / </a:t>
            </a:r>
            <a:r>
              <a:rPr lang="et-EE" dirty="0" err="1"/>
              <a:t>Occupation</a:t>
            </a:r>
            <a:endParaRPr lang="et-EE" dirty="0"/>
          </a:p>
          <a:p>
            <a:endParaRPr lang="et-EE" dirty="0"/>
          </a:p>
          <a:p>
            <a:r>
              <a:rPr lang="et-EE" dirty="0"/>
              <a:t>01.07.2023</a:t>
            </a:r>
            <a:endParaRPr lang="en-US" dirty="0"/>
          </a:p>
        </p:txBody>
      </p:sp>
    </p:spTree>
    <p:extLst>
      <p:ext uri="{BB962C8B-B14F-4D97-AF65-F5344CB8AC3E}">
        <p14:creationId xmlns:p14="http://schemas.microsoft.com/office/powerpoint/2010/main" val="4267559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itelslaid - est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n-US" dirty="0" err="1"/>
              <a:t>Esitlusslaidide</a:t>
            </a:r>
            <a:r>
              <a:rPr lang="en-US" dirty="0"/>
              <a:t> </a:t>
            </a:r>
            <a:r>
              <a:rPr lang="et-EE" dirty="0"/>
              <a:t>pealkiri</a:t>
            </a:r>
            <a:endParaRPr lang="en-US" dirty="0"/>
          </a:p>
        </p:txBody>
      </p:sp>
      <p:sp>
        <p:nvSpPr>
          <p:cNvPr id="10"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struktuuriüksus / ametinimetus</a:t>
            </a:r>
          </a:p>
          <a:p>
            <a:endParaRPr lang="et-EE" dirty="0"/>
          </a:p>
          <a:p>
            <a:r>
              <a:rPr lang="et-EE" dirty="0"/>
              <a:t>01.07.2023</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461" y="359767"/>
            <a:ext cx="3057707" cy="1046918"/>
          </a:xfrm>
          <a:prstGeom prst="rect">
            <a:avLst/>
          </a:prstGeom>
        </p:spPr>
      </p:pic>
    </p:spTree>
    <p:extLst>
      <p:ext uri="{BB962C8B-B14F-4D97-AF65-F5344CB8AC3E}">
        <p14:creationId xmlns:p14="http://schemas.microsoft.com/office/powerpoint/2010/main" val="3717113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itelslaid - eng - 3 lõvi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tx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t-EE" dirty="0" err="1"/>
              <a:t>Title</a:t>
            </a:r>
            <a:r>
              <a:rPr lang="et-EE" dirty="0"/>
              <a:t> of </a:t>
            </a:r>
            <a:r>
              <a:rPr lang="et-EE" dirty="0" err="1"/>
              <a:t>the</a:t>
            </a:r>
            <a:r>
              <a:rPr lang="et-EE" dirty="0"/>
              <a:t> </a:t>
            </a:r>
            <a:r>
              <a:rPr lang="et-EE" dirty="0" err="1"/>
              <a:t>Presentation</a:t>
            </a:r>
            <a:endParaRPr lang="en-US" dirty="0"/>
          </a:p>
        </p:txBody>
      </p:sp>
      <p:sp>
        <p:nvSpPr>
          <p:cNvPr id="10" name="Subtitle 2"/>
          <p:cNvSpPr>
            <a:spLocks noGrp="1"/>
          </p:cNvSpPr>
          <p:nvPr>
            <p:ph type="subTitle" idx="1" hasCustomPrompt="1"/>
          </p:nvPr>
        </p:nvSpPr>
        <p:spPr>
          <a:xfrm>
            <a:off x="1340789" y="4392215"/>
            <a:ext cx="9433597" cy="1800200"/>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Department</a:t>
            </a:r>
            <a:r>
              <a:rPr lang="et-EE" dirty="0"/>
              <a:t> / </a:t>
            </a:r>
            <a:r>
              <a:rPr lang="et-EE" dirty="0" err="1"/>
              <a:t>Occupation</a:t>
            </a:r>
            <a:endParaRPr lang="et-EE" dirty="0"/>
          </a:p>
          <a:p>
            <a:endParaRPr lang="et-EE" dirty="0"/>
          </a:p>
          <a:p>
            <a:r>
              <a:rPr lang="et-EE" dirty="0"/>
              <a:t>01.07.2023</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6461" y="348083"/>
            <a:ext cx="3086828" cy="1046553"/>
          </a:xfrm>
          <a:prstGeom prst="rect">
            <a:avLst/>
          </a:prstGeom>
        </p:spPr>
      </p:pic>
    </p:spTree>
    <p:extLst>
      <p:ext uri="{BB962C8B-B14F-4D97-AF65-F5344CB8AC3E}">
        <p14:creationId xmlns:p14="http://schemas.microsoft.com/office/powerpoint/2010/main" val="3114093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itelslaid - est - vapp - sinin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04453" y="503783"/>
            <a:ext cx="3168352" cy="783345"/>
          </a:xfrm>
          <a:prstGeom prst="rect">
            <a:avLst/>
          </a:prstGeom>
        </p:spPr>
      </p:pic>
      <p:sp>
        <p:nvSpPr>
          <p:cNvPr id="4" name="Rectangle 3"/>
          <p:cNvSpPr/>
          <p:nvPr userDrawn="1"/>
        </p:nvSpPr>
        <p:spPr bwMode="auto">
          <a:xfrm>
            <a:off x="0" y="1705685"/>
            <a:ext cx="11522075" cy="4774490"/>
          </a:xfrm>
          <a:prstGeom prst="rect">
            <a:avLst/>
          </a:prstGeom>
          <a:blipFill dpi="0" rotWithShape="1">
            <a:blip r:embed="rId3"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n-US" dirty="0" err="1"/>
              <a:t>Esitlusslaidide</a:t>
            </a:r>
            <a:r>
              <a:rPr lang="en-US" dirty="0"/>
              <a:t> </a:t>
            </a:r>
            <a:r>
              <a:rPr lang="et-EE" dirty="0"/>
              <a:t>pealkiri</a:t>
            </a:r>
            <a:endParaRPr lang="en-US" dirty="0"/>
          </a:p>
        </p:txBody>
      </p:sp>
      <p:sp>
        <p:nvSpPr>
          <p:cNvPr id="10" name="Subtitle 2"/>
          <p:cNvSpPr>
            <a:spLocks noGrp="1"/>
          </p:cNvSpPr>
          <p:nvPr>
            <p:ph type="subTitle" idx="1" hasCustomPrompt="1"/>
          </p:nvPr>
        </p:nvSpPr>
        <p:spPr>
          <a:xfrm>
            <a:off x="1368000" y="4392215"/>
            <a:ext cx="9433597" cy="1728192"/>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a:t>Eesnimi Perenimi</a:t>
            </a:r>
          </a:p>
          <a:p>
            <a:r>
              <a:rPr lang="et-EE" dirty="0"/>
              <a:t>struktuuriüksus / ametinimetus</a:t>
            </a:r>
          </a:p>
          <a:p>
            <a:endParaRPr lang="et-EE" dirty="0"/>
          </a:p>
          <a:p>
            <a:r>
              <a:rPr lang="et-EE" dirty="0"/>
              <a:t>01.07.2023</a:t>
            </a:r>
            <a:endParaRPr lang="en-US" dirty="0"/>
          </a:p>
        </p:txBody>
      </p:sp>
    </p:spTree>
    <p:extLst>
      <p:ext uri="{BB962C8B-B14F-4D97-AF65-F5344CB8AC3E}">
        <p14:creationId xmlns:p14="http://schemas.microsoft.com/office/powerpoint/2010/main" val="3114093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itelslaid - eng - vapp - sinine">
    <p:spTree>
      <p:nvGrpSpPr>
        <p:cNvPr id="1" name=""/>
        <p:cNvGrpSpPr/>
        <p:nvPr/>
      </p:nvGrpSpPr>
      <p:grpSpPr>
        <a:xfrm>
          <a:off x="0" y="0"/>
          <a:ext cx="0" cy="0"/>
          <a:chOff x="0" y="0"/>
          <a:chExt cx="0" cy="0"/>
        </a:xfrm>
      </p:grpSpPr>
      <p:sp>
        <p:nvSpPr>
          <p:cNvPr id="4" name="Rectangle 3"/>
          <p:cNvSpPr/>
          <p:nvPr userDrawn="1"/>
        </p:nvSpPr>
        <p:spPr bwMode="auto">
          <a:xfrm>
            <a:off x="0" y="1705685"/>
            <a:ext cx="11522075" cy="4774490"/>
          </a:xfrm>
          <a:prstGeom prst="rect">
            <a:avLst/>
          </a:prstGeom>
          <a:blipFill dpi="0" rotWithShape="1">
            <a:blip r:embed="rId2" cstate="print">
              <a:duotone>
                <a:schemeClr val="accent5">
                  <a:shade val="45000"/>
                  <a:satMod val="135000"/>
                </a:schemeClr>
                <a:prstClr val="white"/>
              </a:duotone>
            </a:blip>
            <a:srcRect/>
            <a:tile tx="0" ty="0" sx="100000" sy="100000" flip="none" algn="tl"/>
          </a:blip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7" name="Rectangle 6"/>
          <p:cNvSpPr/>
          <p:nvPr userDrawn="1"/>
        </p:nvSpPr>
        <p:spPr bwMode="auto">
          <a:xfrm>
            <a:off x="0" y="1705685"/>
            <a:ext cx="11522075" cy="4774490"/>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pPr>
            <a:endParaRPr kumimoji="0" lang="en-US" sz="1800" b="0" i="0" u="none" strike="noStrike" cap="none" normalizeH="0" baseline="0">
              <a:ln>
                <a:noFill/>
              </a:ln>
              <a:noFill/>
              <a:effectLst/>
              <a:latin typeface="Roboto Condensed" panose="02000000000000000000" pitchFamily="2" charset="0"/>
              <a:ea typeface="Microsoft YaHei" panose="020B0503020204020204" pitchFamily="34" charset="-122"/>
            </a:endParaRPr>
          </a:p>
        </p:txBody>
      </p:sp>
      <p:sp>
        <p:nvSpPr>
          <p:cNvPr id="9" name="Title 1"/>
          <p:cNvSpPr>
            <a:spLocks noGrp="1"/>
          </p:cNvSpPr>
          <p:nvPr>
            <p:ph type="ctrTitle" hasCustomPrompt="1"/>
          </p:nvPr>
        </p:nvSpPr>
        <p:spPr>
          <a:xfrm>
            <a:off x="1368000" y="2375991"/>
            <a:ext cx="9433597" cy="1705175"/>
          </a:xfrm>
          <a:prstGeom prst="rect">
            <a:avLst/>
          </a:prstGeom>
        </p:spPr>
        <p:txBody>
          <a:bodyPr tIns="86400" anchor="ctr" anchorCtr="0"/>
          <a:lstStyle>
            <a:lvl1pPr algn="l">
              <a:defRPr sz="5700">
                <a:solidFill>
                  <a:schemeClr val="bg1"/>
                </a:solidFill>
              </a:defRPr>
            </a:lvl1pPr>
          </a:lstStyle>
          <a:p>
            <a:r>
              <a:rPr lang="et-EE" dirty="0" err="1"/>
              <a:t>Title</a:t>
            </a:r>
            <a:r>
              <a:rPr lang="et-EE" dirty="0"/>
              <a:t> </a:t>
            </a:r>
            <a:r>
              <a:rPr lang="et-EE" dirty="0" err="1"/>
              <a:t>of</a:t>
            </a:r>
            <a:r>
              <a:rPr lang="et-EE" dirty="0"/>
              <a:t> </a:t>
            </a:r>
            <a:r>
              <a:rPr lang="et-EE" dirty="0" err="1"/>
              <a:t>the</a:t>
            </a:r>
            <a:r>
              <a:rPr lang="et-EE" dirty="0"/>
              <a:t> </a:t>
            </a:r>
            <a:r>
              <a:rPr lang="et-EE" dirty="0" err="1"/>
              <a:t>Presentation</a:t>
            </a:r>
            <a:endParaRPr lang="en-US" dirty="0"/>
          </a:p>
        </p:txBody>
      </p:sp>
      <p:sp>
        <p:nvSpPr>
          <p:cNvPr id="10" name="Subtitle 2"/>
          <p:cNvSpPr>
            <a:spLocks noGrp="1"/>
          </p:cNvSpPr>
          <p:nvPr>
            <p:ph type="subTitle" idx="1" hasCustomPrompt="1"/>
          </p:nvPr>
        </p:nvSpPr>
        <p:spPr>
          <a:xfrm>
            <a:off x="1368000" y="4392215"/>
            <a:ext cx="9433597" cy="1800200"/>
          </a:xfrm>
          <a:prstGeom prst="rect">
            <a:avLst/>
          </a:prstGeom>
        </p:spPr>
        <p:txBody>
          <a:bodyPr/>
          <a:lstStyle>
            <a:lvl1pPr marL="0" indent="0" algn="l">
              <a:spcAft>
                <a:spcPts val="0"/>
              </a:spcAft>
              <a:buNone/>
              <a:defRPr sz="2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dirty="0" err="1"/>
              <a:t>Forename</a:t>
            </a:r>
            <a:r>
              <a:rPr lang="et-EE" dirty="0"/>
              <a:t> </a:t>
            </a:r>
            <a:r>
              <a:rPr lang="et-EE" dirty="0" err="1"/>
              <a:t>Surname</a:t>
            </a:r>
            <a:endParaRPr lang="et-EE" dirty="0"/>
          </a:p>
          <a:p>
            <a:r>
              <a:rPr lang="et-EE" dirty="0" err="1"/>
              <a:t>Department</a:t>
            </a:r>
            <a:r>
              <a:rPr lang="et-EE" dirty="0"/>
              <a:t> / </a:t>
            </a:r>
            <a:r>
              <a:rPr lang="et-EE" dirty="0" err="1"/>
              <a:t>Occupation</a:t>
            </a:r>
            <a:endParaRPr lang="et-EE" dirty="0"/>
          </a:p>
          <a:p>
            <a:endParaRPr lang="et-EE" dirty="0"/>
          </a:p>
          <a:p>
            <a:r>
              <a:rPr lang="et-EE" dirty="0"/>
              <a:t>01.07.2023</a:t>
            </a: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4474" y="511937"/>
            <a:ext cx="3384376" cy="779786"/>
          </a:xfrm>
          <a:prstGeom prst="rect">
            <a:avLst/>
          </a:prstGeom>
        </p:spPr>
      </p:pic>
    </p:spTree>
    <p:extLst>
      <p:ext uri="{BB962C8B-B14F-4D97-AF65-F5344CB8AC3E}">
        <p14:creationId xmlns:p14="http://schemas.microsoft.com/office/powerpoint/2010/main" val="1775565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644295" y="1675311"/>
            <a:ext cx="10139947" cy="4275502"/>
          </a:xfrm>
          <a:prstGeom prst="rect">
            <a:avLst/>
          </a:prstGeom>
        </p:spPr>
        <p:txBody>
          <a:bodyPr/>
          <a:lstStyle>
            <a:lvl1pPr marL="0" indent="0">
              <a:spcAft>
                <a:spcPts val="800"/>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a:t>Click to edit Master text styles</a:t>
            </a:r>
          </a:p>
        </p:txBody>
      </p:sp>
    </p:spTree>
    <p:extLst>
      <p:ext uri="{BB962C8B-B14F-4D97-AF65-F5344CB8AC3E}">
        <p14:creationId xmlns:p14="http://schemas.microsoft.com/office/powerpoint/2010/main" val="996003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
        <p:nvSpPr>
          <p:cNvPr id="3" name="Content Placeholder 2"/>
          <p:cNvSpPr>
            <a:spLocks noGrp="1"/>
          </p:cNvSpPr>
          <p:nvPr>
            <p:ph idx="1"/>
          </p:nvPr>
        </p:nvSpPr>
        <p:spPr>
          <a:xfrm>
            <a:off x="644295" y="1675311"/>
            <a:ext cx="10139947" cy="4275502"/>
          </a:xfrm>
          <a:prstGeom prst="rect">
            <a:avLst/>
          </a:prstGeom>
        </p:spPr>
        <p:txBody>
          <a:bodyPr/>
          <a:lstStyle>
            <a:lvl1pPr marL="432000" indent="-324000">
              <a:spcAft>
                <a:spcPts val="800"/>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a:t>Click to edit Master text styles</a:t>
            </a:r>
          </a:p>
        </p:txBody>
      </p:sp>
    </p:spTree>
    <p:extLst>
      <p:ext uri="{BB962C8B-B14F-4D97-AF65-F5344CB8AC3E}">
        <p14:creationId xmlns:p14="http://schemas.microsoft.com/office/powerpoint/2010/main" val="4009672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48469" y="1511300"/>
            <a:ext cx="5036369" cy="4276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dirty="0"/>
          </a:p>
        </p:txBody>
      </p:sp>
      <p:sp>
        <p:nvSpPr>
          <p:cNvPr id="4" name="Content Placeholder 3"/>
          <p:cNvSpPr>
            <a:spLocks noGrp="1"/>
          </p:cNvSpPr>
          <p:nvPr>
            <p:ph sz="half" idx="2"/>
          </p:nvPr>
        </p:nvSpPr>
        <p:spPr>
          <a:xfrm>
            <a:off x="5837238" y="1511300"/>
            <a:ext cx="5108375" cy="4276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9" name="Title 1"/>
          <p:cNvSpPr>
            <a:spLocks noGrp="1"/>
          </p:cNvSpPr>
          <p:nvPr>
            <p:ph type="title" hasCustomPrompt="1"/>
          </p:nvPr>
        </p:nvSpPr>
        <p:spPr>
          <a:xfrm>
            <a:off x="644292" y="511553"/>
            <a:ext cx="10139947" cy="1023105"/>
          </a:xfrm>
          <a:prstGeom prst="rect">
            <a:avLst/>
          </a:prstGeom>
        </p:spPr>
        <p:txBody>
          <a:bodyPr tIns="54000" anchor="t" anchorCtr="0"/>
          <a:lstStyle>
            <a:lvl1pPr>
              <a:defRPr sz="3600" b="1"/>
            </a:lvl1pPr>
          </a:lstStyle>
          <a:p>
            <a:r>
              <a:rPr lang="en-US" dirty="0" err="1"/>
              <a:t>Slaidi</a:t>
            </a:r>
            <a:r>
              <a:rPr lang="en-US" dirty="0"/>
              <a:t> </a:t>
            </a:r>
            <a:r>
              <a:rPr lang="en-US" dirty="0" err="1"/>
              <a:t>pealkiri</a:t>
            </a:r>
            <a:r>
              <a:rPr lang="en-US" dirty="0"/>
              <a:t> </a:t>
            </a:r>
            <a:r>
              <a:rPr lang="en-US" dirty="0" err="1"/>
              <a:t>vajadusel</a:t>
            </a:r>
            <a:r>
              <a:rPr lang="en-US" dirty="0"/>
              <a:t> </a:t>
            </a:r>
            <a:br>
              <a:rPr lang="en-US" dirty="0"/>
            </a:br>
            <a:r>
              <a:rPr lang="en-US" dirty="0" err="1"/>
              <a:t>kahel</a:t>
            </a:r>
            <a:r>
              <a:rPr lang="en-US" dirty="0"/>
              <a:t> real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65" r:id="rId2"/>
    <p:sldLayoutId id="2147483687" r:id="rId3"/>
    <p:sldLayoutId id="2147483661" r:id="rId4"/>
    <p:sldLayoutId id="2147483678" r:id="rId5"/>
    <p:sldLayoutId id="2147483688" r:id="rId6"/>
    <p:sldLayoutId id="2147483650" r:id="rId7"/>
    <p:sldLayoutId id="2147483662" r:id="rId8"/>
    <p:sldLayoutId id="2147483670" r:id="rId9"/>
    <p:sldLayoutId id="2147483683" r:id="rId10"/>
    <p:sldLayoutId id="2147483680" r:id="rId11"/>
    <p:sldLayoutId id="2147483660" r:id="rId12"/>
    <p:sldLayoutId id="2147483681" r:id="rId13"/>
    <p:sldLayoutId id="2147483682" r:id="rId14"/>
    <p:sldLayoutId id="2147483663" r:id="rId15"/>
    <p:sldLayoutId id="2147483686" r:id="rId16"/>
  </p:sldLayoutIdLst>
  <p:txStyles>
    <p:titleStyle>
      <a:lvl1pPr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kern="1200">
          <a:solidFill>
            <a:srgbClr val="000000"/>
          </a:solidFill>
          <a:latin typeface="+mj-lt"/>
          <a:ea typeface="+mj-ea"/>
          <a:cs typeface="+mj-cs"/>
        </a:defRPr>
      </a:lvl1pPr>
      <a:lvl2pPr marL="742950" indent="-28575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2pPr>
      <a:lvl3pPr marL="1143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3pPr>
      <a:lvl4pPr marL="1600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4pPr>
      <a:lvl5pPr marL="20574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5pPr>
      <a:lvl6pPr marL="25146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6pPr>
      <a:lvl7pPr marL="29718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7pPr>
      <a:lvl8pPr marL="34290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8pPr>
      <a:lvl9pPr marL="3886200" indent="-228600" algn="l" defTabSz="449263" rtl="0" eaLnBrk="1" fontAlgn="base" hangingPunct="1">
        <a:lnSpc>
          <a:spcPct val="88000"/>
        </a:lnSpc>
        <a:spcBef>
          <a:spcPct val="0"/>
        </a:spcBef>
        <a:spcAft>
          <a:spcPct val="0"/>
        </a:spcAft>
        <a:buClr>
          <a:srgbClr val="000000"/>
        </a:buClr>
        <a:buSzPct val="100000"/>
        <a:buFont typeface="Times New Roman" panose="02020603050405020304" pitchFamily="18" charset="0"/>
        <a:defRPr sz="5700">
          <a:solidFill>
            <a:srgbClr val="000000"/>
          </a:solidFill>
          <a:latin typeface="Roboto Condensed" panose="02000000000000000000" pitchFamily="2" charset="0"/>
          <a:ea typeface="Microsoft YaHei" panose="020B0503020204020204" pitchFamily="34" charset="-122"/>
        </a:defRPr>
      </a:lvl9pPr>
    </p:titleStyle>
    <p:bodyStyle>
      <a:lvl1pPr marL="342900" indent="-342900" algn="l" defTabSz="449263" rtl="0" eaLnBrk="1" fontAlgn="base" hangingPunct="1">
        <a:lnSpc>
          <a:spcPct val="110000"/>
        </a:lnSpc>
        <a:spcBef>
          <a:spcPct val="0"/>
        </a:spcBef>
        <a:spcAft>
          <a:spcPts val="1413"/>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1" fontAlgn="base" hangingPunct="1">
        <a:lnSpc>
          <a:spcPct val="110000"/>
        </a:lnSpc>
        <a:spcBef>
          <a:spcPct val="0"/>
        </a:spcBef>
        <a:spcAft>
          <a:spcPts val="1138"/>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49263" rtl="0" eaLnBrk="1" fontAlgn="base" hangingPunct="1">
        <a:lnSpc>
          <a:spcPct val="110000"/>
        </a:lnSpc>
        <a:spcBef>
          <a:spcPct val="0"/>
        </a:spcBef>
        <a:spcAft>
          <a:spcPts val="85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49263" rtl="0" eaLnBrk="1" fontAlgn="base" hangingPunct="1">
        <a:lnSpc>
          <a:spcPct val="110000"/>
        </a:lnSpc>
        <a:spcBef>
          <a:spcPct val="0"/>
        </a:spcBef>
        <a:spcAft>
          <a:spcPts val="575"/>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49263" rtl="0" eaLnBrk="1" fontAlgn="base" hangingPunct="1">
        <a:lnSpc>
          <a:spcPct val="110000"/>
        </a:lnSpc>
        <a:spcBef>
          <a:spcPct val="0"/>
        </a:spcBef>
        <a:spcAft>
          <a:spcPts val="288"/>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pPr algn="ctr"/>
            <a:r>
              <a:rPr lang="et-EE" sz="3600" dirty="0"/>
              <a:t>EMKVF meetme „kalanduspiirkonna kohaliku arengu strateegia rakendamine“ </a:t>
            </a:r>
          </a:p>
        </p:txBody>
      </p:sp>
      <p:sp>
        <p:nvSpPr>
          <p:cNvPr id="11" name="Subtitle 10"/>
          <p:cNvSpPr>
            <a:spLocks noGrp="1"/>
          </p:cNvSpPr>
          <p:nvPr>
            <p:ph type="subTitle" idx="1"/>
          </p:nvPr>
        </p:nvSpPr>
        <p:spPr/>
        <p:txBody>
          <a:bodyPr/>
          <a:lstStyle/>
          <a:p>
            <a:pPr algn="ctr"/>
            <a:r>
              <a:rPr lang="et-EE" dirty="0"/>
              <a:t>Kalanduspoliitika osakonna nõunik  </a:t>
            </a:r>
          </a:p>
          <a:p>
            <a:pPr algn="ctr"/>
            <a:r>
              <a:rPr lang="et-EE" dirty="0"/>
              <a:t>Margus Medell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4023D-E5B4-F959-7BEB-B0B4D40D9891}"/>
              </a:ext>
            </a:extLst>
          </p:cNvPr>
          <p:cNvSpPr>
            <a:spLocks noGrp="1"/>
          </p:cNvSpPr>
          <p:nvPr>
            <p:ph type="title"/>
          </p:nvPr>
        </p:nvSpPr>
        <p:spPr/>
        <p:txBody>
          <a:bodyPr/>
          <a:lstStyle/>
          <a:p>
            <a:pPr algn="ctr"/>
            <a:r>
              <a:rPr lang="et-EE" dirty="0">
                <a:solidFill>
                  <a:srgbClr val="FF0000"/>
                </a:solidFill>
              </a:rPr>
              <a:t>Abikõlblikud kulud 2</a:t>
            </a:r>
          </a:p>
        </p:txBody>
      </p:sp>
      <p:sp>
        <p:nvSpPr>
          <p:cNvPr id="3" name="Content Placeholder 2">
            <a:extLst>
              <a:ext uri="{FF2B5EF4-FFF2-40B4-BE49-F238E27FC236}">
                <a16:creationId xmlns:a16="http://schemas.microsoft.com/office/drawing/2014/main" id="{16312DF2-F4BD-9346-3A49-3AFD428DD452}"/>
              </a:ext>
            </a:extLst>
          </p:cNvPr>
          <p:cNvSpPr>
            <a:spLocks noGrp="1"/>
          </p:cNvSpPr>
          <p:nvPr>
            <p:ph idx="1"/>
          </p:nvPr>
        </p:nvSpPr>
        <p:spPr/>
        <p:txBody>
          <a:bodyPr/>
          <a:lstStyle/>
          <a:p>
            <a:pPr algn="just"/>
            <a:r>
              <a:rPr lang="et-EE" sz="1600" b="0" i="0" u="none" strike="noStrike" baseline="0" dirty="0">
                <a:solidFill>
                  <a:srgbClr val="000000"/>
                </a:solidFill>
                <a:latin typeface="Times New Roman" panose="02020603050405020304" pitchFamily="18" charset="0"/>
              </a:rPr>
              <a:t>Abikõlblikud on järgmised taastuvast energiaallikast energia tootmiseks kasutatava seadme kasutuselevõtmisega seotud kulud. </a:t>
            </a:r>
          </a:p>
          <a:p>
            <a:pPr marL="342900" indent="-342900" algn="just">
              <a:buAutoNum type="arabicPeriod"/>
            </a:pPr>
            <a:r>
              <a:rPr lang="et-EE" sz="1600" dirty="0">
                <a:latin typeface="Times New Roman" panose="02020603050405020304" pitchFamily="18" charset="0"/>
              </a:rPr>
              <a:t>E</a:t>
            </a:r>
            <a:r>
              <a:rPr lang="fi-FI" sz="1600" b="0" i="0" u="none" strike="noStrike" baseline="0" dirty="0" err="1">
                <a:solidFill>
                  <a:srgbClr val="000000"/>
                </a:solidFill>
                <a:latin typeface="Times New Roman" panose="02020603050405020304" pitchFamily="18" charset="0"/>
              </a:rPr>
              <a:t>nergiatootmisseadme</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projekteerimise</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soetamise</a:t>
            </a:r>
            <a:r>
              <a:rPr lang="fi-FI" sz="1600" b="0" i="0" u="none" strike="noStrike" baseline="0" dirty="0">
                <a:solidFill>
                  <a:srgbClr val="000000"/>
                </a:solidFill>
                <a:latin typeface="Times New Roman" panose="02020603050405020304" pitchFamily="18" charset="0"/>
              </a:rPr>
              <a:t> ja </a:t>
            </a:r>
            <a:r>
              <a:rPr lang="fi-FI" sz="1600" b="0" i="0" u="none" strike="noStrike" baseline="0" dirty="0" err="1">
                <a:solidFill>
                  <a:srgbClr val="000000"/>
                </a:solidFill>
                <a:latin typeface="Times New Roman" panose="02020603050405020304" pitchFamily="18" charset="0"/>
              </a:rPr>
              <a:t>paigaldamise</a:t>
            </a:r>
            <a:r>
              <a:rPr lang="fi-FI" sz="1600" b="0" i="0" u="none" strike="noStrike" baseline="0" dirty="0">
                <a:solidFill>
                  <a:srgbClr val="000000"/>
                </a:solidFill>
                <a:latin typeface="Times New Roman" panose="02020603050405020304" pitchFamily="18" charset="0"/>
              </a:rPr>
              <a:t> kulu</a:t>
            </a:r>
            <a:r>
              <a:rPr lang="et-EE" sz="1600" b="0" i="0" u="none" strike="noStrike" baseline="0" dirty="0">
                <a:solidFill>
                  <a:srgbClr val="000000"/>
                </a:solidFill>
                <a:latin typeface="Times New Roman" panose="02020603050405020304" pitchFamily="18" charset="0"/>
              </a:rPr>
              <a:t>. Siin peetakse silmas kõiki taastuvenergia liike. </a:t>
            </a:r>
          </a:p>
          <a:p>
            <a:pPr algn="just"/>
            <a:r>
              <a:rPr lang="et-EE" sz="1600" dirty="0">
                <a:latin typeface="Times New Roman" panose="02020603050405020304" pitchFamily="18" charset="0"/>
              </a:rPr>
              <a:t>Juhul kui tegemist on päikeseenergia allikast elektrienergia kompenseeritakse kulutusi ühikuhinna alusel, mis on: </a:t>
            </a:r>
          </a:p>
          <a:p>
            <a:pPr algn="just">
              <a:lnSpc>
                <a:spcPct val="100000"/>
              </a:lnSpc>
              <a:spcAft>
                <a:spcPts val="0"/>
              </a:spcAft>
            </a:pPr>
            <a:r>
              <a:rPr lang="et-EE" sz="1600" dirty="0">
                <a:latin typeface="Times New Roman" panose="02020603050405020304" pitchFamily="18" charset="0"/>
              </a:rPr>
              <a:t>1. T</a:t>
            </a:r>
            <a:r>
              <a:rPr lang="et-EE" sz="1600" b="0" i="0" u="none" strike="noStrike" baseline="0" dirty="0">
                <a:solidFill>
                  <a:srgbClr val="000000"/>
                </a:solidFill>
                <a:latin typeface="Times New Roman" panose="02020603050405020304" pitchFamily="18" charset="0"/>
              </a:rPr>
              <a:t>ootmisseade, mille tootmisvõimsus on alla 16 kilovati – 560 eurot. </a:t>
            </a:r>
          </a:p>
          <a:p>
            <a:pPr algn="just">
              <a:lnSpc>
                <a:spcPct val="100000"/>
              </a:lnSpc>
              <a:spcAft>
                <a:spcPts val="0"/>
              </a:spcAft>
            </a:pPr>
            <a:r>
              <a:rPr lang="et-EE" sz="1600" b="0" i="0" u="none" strike="noStrike" baseline="0" dirty="0">
                <a:solidFill>
                  <a:srgbClr val="000000"/>
                </a:solidFill>
                <a:latin typeface="Times New Roman" panose="02020603050405020304" pitchFamily="18" charset="0"/>
              </a:rPr>
              <a:t>2. </a:t>
            </a:r>
            <a:r>
              <a:rPr lang="et-EE" sz="1600" dirty="0">
                <a:latin typeface="Times New Roman" panose="02020603050405020304" pitchFamily="18" charset="0"/>
              </a:rPr>
              <a:t>T</a:t>
            </a:r>
            <a:r>
              <a:rPr lang="fi-FI" sz="1600" b="0" i="0" u="none" strike="noStrike" baseline="0" dirty="0" err="1">
                <a:solidFill>
                  <a:srgbClr val="000000"/>
                </a:solidFill>
                <a:latin typeface="Times New Roman" panose="02020603050405020304" pitchFamily="18" charset="0"/>
              </a:rPr>
              <a:t>ootmisseade</a:t>
            </a:r>
            <a:r>
              <a:rPr lang="fi-FI" sz="1600" b="0" i="0" u="none" strike="noStrike" baseline="0" dirty="0">
                <a:solidFill>
                  <a:srgbClr val="000000"/>
                </a:solidFill>
                <a:latin typeface="Times New Roman" panose="02020603050405020304" pitchFamily="18" charset="0"/>
              </a:rPr>
              <a:t>, mille </a:t>
            </a:r>
            <a:r>
              <a:rPr lang="fi-FI" sz="1600" b="0" i="0" u="none" strike="noStrike" baseline="0" dirty="0" err="1">
                <a:solidFill>
                  <a:srgbClr val="000000"/>
                </a:solidFill>
                <a:latin typeface="Times New Roman" panose="02020603050405020304" pitchFamily="18" charset="0"/>
              </a:rPr>
              <a:t>tootmisvõimsus</a:t>
            </a:r>
            <a:r>
              <a:rPr lang="fi-FI" sz="1600" b="0" i="0" u="none" strike="noStrike" baseline="0" dirty="0">
                <a:solidFill>
                  <a:srgbClr val="000000"/>
                </a:solidFill>
                <a:latin typeface="Times New Roman" panose="02020603050405020304" pitchFamily="18" charset="0"/>
              </a:rPr>
              <a:t> on </a:t>
            </a:r>
            <a:r>
              <a:rPr lang="fi-FI" sz="1600" b="0" i="0" u="none" strike="noStrike" baseline="0" dirty="0" err="1">
                <a:solidFill>
                  <a:srgbClr val="000000"/>
                </a:solidFill>
                <a:latin typeface="Times New Roman" panose="02020603050405020304" pitchFamily="18" charset="0"/>
              </a:rPr>
              <a:t>vähemalt</a:t>
            </a:r>
            <a:r>
              <a:rPr lang="fi-FI" sz="1600" b="0" i="0" u="none" strike="noStrike" baseline="0" dirty="0">
                <a:solidFill>
                  <a:srgbClr val="000000"/>
                </a:solidFill>
                <a:latin typeface="Times New Roman" panose="02020603050405020304" pitchFamily="18" charset="0"/>
              </a:rPr>
              <a:t> 16 kilovatti, </a:t>
            </a:r>
            <a:r>
              <a:rPr lang="fi-FI" sz="1600" b="0" i="0" u="none" strike="noStrike" baseline="0" dirty="0" err="1">
                <a:solidFill>
                  <a:srgbClr val="000000"/>
                </a:solidFill>
                <a:latin typeface="Times New Roman" panose="02020603050405020304" pitchFamily="18" charset="0"/>
              </a:rPr>
              <a:t>kuid</a:t>
            </a:r>
            <a:r>
              <a:rPr lang="fi-FI" sz="1600" b="0" i="0" u="none" strike="noStrike" baseline="0" dirty="0">
                <a:solidFill>
                  <a:srgbClr val="000000"/>
                </a:solidFill>
                <a:latin typeface="Times New Roman" panose="02020603050405020304" pitchFamily="18" charset="0"/>
              </a:rPr>
              <a:t> alla 50 kilovati – 516 eurot</a:t>
            </a:r>
            <a:r>
              <a:rPr lang="et-EE" sz="1600" b="0" i="0" u="none" strike="noStrike" baseline="0" dirty="0">
                <a:solidFill>
                  <a:srgbClr val="000000"/>
                </a:solidFill>
                <a:latin typeface="Times New Roman" panose="02020603050405020304" pitchFamily="18" charset="0"/>
              </a:rPr>
              <a:t>. </a:t>
            </a:r>
          </a:p>
          <a:p>
            <a:pPr algn="just">
              <a:lnSpc>
                <a:spcPct val="100000"/>
              </a:lnSpc>
              <a:spcAft>
                <a:spcPts val="0"/>
              </a:spcAft>
            </a:pPr>
            <a:r>
              <a:rPr lang="et-EE" sz="1600" dirty="0">
                <a:latin typeface="Times New Roman" panose="02020603050405020304" pitchFamily="18" charset="0"/>
              </a:rPr>
              <a:t>3. T</a:t>
            </a:r>
            <a:r>
              <a:rPr lang="fi-FI" sz="1600" b="0" i="0" u="none" strike="noStrike" baseline="0" dirty="0" err="1">
                <a:solidFill>
                  <a:srgbClr val="000000"/>
                </a:solidFill>
                <a:latin typeface="Times New Roman" panose="02020603050405020304" pitchFamily="18" charset="0"/>
              </a:rPr>
              <a:t>ootmisseade</a:t>
            </a:r>
            <a:r>
              <a:rPr lang="fi-FI" sz="1600" b="0" i="0" u="none" strike="noStrike" baseline="0" dirty="0">
                <a:solidFill>
                  <a:srgbClr val="000000"/>
                </a:solidFill>
                <a:latin typeface="Times New Roman" panose="02020603050405020304" pitchFamily="18" charset="0"/>
              </a:rPr>
              <a:t>, mille </a:t>
            </a:r>
            <a:r>
              <a:rPr lang="fi-FI" sz="1600" b="0" i="0" u="none" strike="noStrike" baseline="0" dirty="0" err="1">
                <a:solidFill>
                  <a:srgbClr val="000000"/>
                </a:solidFill>
                <a:latin typeface="Times New Roman" panose="02020603050405020304" pitchFamily="18" charset="0"/>
              </a:rPr>
              <a:t>tootmisvõimsus</a:t>
            </a:r>
            <a:r>
              <a:rPr lang="fi-FI" sz="1600" b="0" i="0" u="none" strike="noStrike" baseline="0" dirty="0">
                <a:solidFill>
                  <a:srgbClr val="000000"/>
                </a:solidFill>
                <a:latin typeface="Times New Roman" panose="02020603050405020304" pitchFamily="18" charset="0"/>
              </a:rPr>
              <a:t> on </a:t>
            </a:r>
            <a:r>
              <a:rPr lang="fi-FI" sz="1600" b="0" i="0" u="none" strike="noStrike" baseline="0" dirty="0" err="1">
                <a:solidFill>
                  <a:srgbClr val="000000"/>
                </a:solidFill>
                <a:latin typeface="Times New Roman" panose="02020603050405020304" pitchFamily="18" charset="0"/>
              </a:rPr>
              <a:t>vähemalt</a:t>
            </a:r>
            <a:r>
              <a:rPr lang="fi-FI" sz="1600" b="0" i="0" u="none" strike="noStrike" baseline="0" dirty="0">
                <a:solidFill>
                  <a:srgbClr val="000000"/>
                </a:solidFill>
                <a:latin typeface="Times New Roman" panose="02020603050405020304" pitchFamily="18" charset="0"/>
              </a:rPr>
              <a:t> 50 kilovatti, </a:t>
            </a:r>
            <a:r>
              <a:rPr lang="fi-FI" sz="1600" b="0" i="0" u="none" strike="noStrike" baseline="0" dirty="0" err="1">
                <a:solidFill>
                  <a:srgbClr val="000000"/>
                </a:solidFill>
                <a:latin typeface="Times New Roman" panose="02020603050405020304" pitchFamily="18" charset="0"/>
              </a:rPr>
              <a:t>kuid</a:t>
            </a:r>
            <a:r>
              <a:rPr lang="fi-FI" sz="1600" b="0" i="0" u="none" strike="noStrike" baseline="0" dirty="0">
                <a:solidFill>
                  <a:srgbClr val="000000"/>
                </a:solidFill>
                <a:latin typeface="Times New Roman" panose="02020603050405020304" pitchFamily="18" charset="0"/>
              </a:rPr>
              <a:t> alla 200 kilovati – 497 eurot</a:t>
            </a:r>
            <a:r>
              <a:rPr lang="et-EE" sz="1600" b="0" i="0" u="none" strike="noStrike" baseline="0" dirty="0">
                <a:solidFill>
                  <a:srgbClr val="000000"/>
                </a:solidFill>
                <a:latin typeface="Times New Roman" panose="02020603050405020304" pitchFamily="18" charset="0"/>
              </a:rPr>
              <a:t>. </a:t>
            </a:r>
          </a:p>
          <a:p>
            <a:pPr algn="just">
              <a:lnSpc>
                <a:spcPct val="100000"/>
              </a:lnSpc>
              <a:spcAft>
                <a:spcPts val="0"/>
              </a:spcAft>
            </a:pPr>
            <a:r>
              <a:rPr lang="et-EE" sz="1600" dirty="0">
                <a:latin typeface="Times New Roman" panose="02020603050405020304" pitchFamily="18" charset="0"/>
              </a:rPr>
              <a:t>4. </a:t>
            </a:r>
            <a:r>
              <a:rPr lang="fi-FI" sz="1600" b="0" i="0" u="none" strike="noStrike" baseline="0" dirty="0" err="1">
                <a:solidFill>
                  <a:srgbClr val="000000"/>
                </a:solidFill>
                <a:latin typeface="Times New Roman" panose="02020603050405020304" pitchFamily="18" charset="0"/>
              </a:rPr>
              <a:t>tootmisseade</a:t>
            </a:r>
            <a:r>
              <a:rPr lang="fi-FI" sz="1600" b="0" i="0" u="none" strike="noStrike" baseline="0" dirty="0">
                <a:solidFill>
                  <a:srgbClr val="000000"/>
                </a:solidFill>
                <a:latin typeface="Times New Roman" panose="02020603050405020304" pitchFamily="18" charset="0"/>
              </a:rPr>
              <a:t>, mille </a:t>
            </a:r>
            <a:r>
              <a:rPr lang="fi-FI" sz="1600" b="0" i="0" u="none" strike="noStrike" baseline="0" dirty="0" err="1">
                <a:solidFill>
                  <a:srgbClr val="000000"/>
                </a:solidFill>
                <a:latin typeface="Times New Roman" panose="02020603050405020304" pitchFamily="18" charset="0"/>
              </a:rPr>
              <a:t>tootmisvõimsus</a:t>
            </a:r>
            <a:r>
              <a:rPr lang="fi-FI" sz="1600" b="0" i="0" u="none" strike="noStrike" baseline="0" dirty="0">
                <a:solidFill>
                  <a:srgbClr val="000000"/>
                </a:solidFill>
                <a:latin typeface="Times New Roman" panose="02020603050405020304" pitchFamily="18" charset="0"/>
              </a:rPr>
              <a:t> on </a:t>
            </a:r>
            <a:r>
              <a:rPr lang="fi-FI" sz="1600" b="0" i="0" u="none" strike="noStrike" baseline="0" dirty="0" err="1">
                <a:solidFill>
                  <a:srgbClr val="000000"/>
                </a:solidFill>
                <a:latin typeface="Times New Roman" panose="02020603050405020304" pitchFamily="18" charset="0"/>
              </a:rPr>
              <a:t>vähemalt</a:t>
            </a:r>
            <a:r>
              <a:rPr lang="fi-FI" sz="1600" b="0" i="0" u="none" strike="noStrike" baseline="0" dirty="0">
                <a:solidFill>
                  <a:srgbClr val="000000"/>
                </a:solidFill>
                <a:latin typeface="Times New Roman" panose="02020603050405020304" pitchFamily="18" charset="0"/>
              </a:rPr>
              <a:t> 200 kilovatti – 475 eurot</a:t>
            </a:r>
            <a:r>
              <a:rPr lang="et-EE" sz="1600" b="0" i="0" u="none" strike="noStrike" baseline="0" dirty="0">
                <a:solidFill>
                  <a:srgbClr val="000000"/>
                </a:solidFill>
                <a:latin typeface="Times New Roman" panose="02020603050405020304" pitchFamily="18" charset="0"/>
              </a:rPr>
              <a:t>.</a:t>
            </a:r>
            <a:r>
              <a:rPr lang="fi-FI" sz="1600" b="0" i="0" u="none" strike="noStrike" baseline="0" dirty="0">
                <a:solidFill>
                  <a:srgbClr val="000000"/>
                </a:solidFill>
                <a:latin typeface="Times New Roman" panose="02020603050405020304" pitchFamily="18" charset="0"/>
              </a:rPr>
              <a:t> </a:t>
            </a:r>
            <a:endParaRPr lang="et-EE" sz="1600" b="0" i="0" u="none" strike="noStrike" baseline="0" dirty="0">
              <a:solidFill>
                <a:srgbClr val="000000"/>
              </a:solidFill>
              <a:latin typeface="Times New Roman" panose="02020603050405020304" pitchFamily="18" charset="0"/>
            </a:endParaRPr>
          </a:p>
          <a:p>
            <a:pPr algn="just">
              <a:lnSpc>
                <a:spcPct val="100000"/>
              </a:lnSpc>
              <a:spcAft>
                <a:spcPts val="0"/>
              </a:spcAft>
            </a:pPr>
            <a:endParaRPr lang="et-EE" sz="1600" dirty="0">
              <a:latin typeface="Times New Roman" panose="02020603050405020304" pitchFamily="18" charset="0"/>
            </a:endParaRPr>
          </a:p>
          <a:p>
            <a:pPr algn="just">
              <a:lnSpc>
                <a:spcPct val="100000"/>
              </a:lnSpc>
              <a:spcAft>
                <a:spcPts val="0"/>
              </a:spcAft>
            </a:pPr>
            <a:r>
              <a:rPr lang="et-EE" sz="1600" dirty="0">
                <a:latin typeface="Times New Roman" panose="02020603050405020304" pitchFamily="18" charset="0"/>
              </a:rPr>
              <a:t>Näiteks: päikesepark tootmisvõimusega 15,2 kW 15,2x560=8512 eurot, mis on toetus mis välja </a:t>
            </a:r>
            <a:r>
              <a:rPr lang="et-EE" sz="1600" dirty="0" err="1">
                <a:latin typeface="Times New Roman" panose="02020603050405020304" pitchFamily="18" charset="0"/>
              </a:rPr>
              <a:t>mastakse</a:t>
            </a:r>
            <a:r>
              <a:rPr lang="et-EE" sz="1600" dirty="0">
                <a:latin typeface="Times New Roman" panose="02020603050405020304" pitchFamily="18" charset="0"/>
              </a:rPr>
              <a:t>. </a:t>
            </a:r>
          </a:p>
          <a:p>
            <a:pPr algn="just">
              <a:lnSpc>
                <a:spcPct val="100000"/>
              </a:lnSpc>
              <a:spcAft>
                <a:spcPts val="0"/>
              </a:spcAft>
            </a:pPr>
            <a:r>
              <a:rPr lang="et-EE" sz="1600" dirty="0">
                <a:latin typeface="Times New Roman" panose="02020603050405020304" pitchFamily="18" charset="0"/>
              </a:rPr>
              <a:t>Päiksepargi ühikuhinna sees on:</a:t>
            </a:r>
            <a:r>
              <a:rPr lang="et-EE" sz="1600" b="0" i="0" u="none" strike="noStrike" baseline="0" dirty="0">
                <a:solidFill>
                  <a:srgbClr val="000000"/>
                </a:solidFill>
                <a:latin typeface="Times New Roman" panose="02020603050405020304" pitchFamily="18" charset="0"/>
              </a:rPr>
              <a:t> kaabeldus, inverteerid, transformaatorid ja teised elektrisüsteemi komponendid paneelid jms, võrguühenduse loomine, alusraamistiku rajamine, toetav taristu, </a:t>
            </a:r>
            <a:r>
              <a:rPr lang="et-EE" sz="1600" b="0" i="0" u="none" strike="noStrike" baseline="0" dirty="0">
                <a:solidFill>
                  <a:srgbClr val="FF0000"/>
                </a:solidFill>
                <a:latin typeface="Times New Roman" panose="02020603050405020304" pitchFamily="18" charset="0"/>
              </a:rPr>
              <a:t>projekti koostamine </a:t>
            </a:r>
            <a:r>
              <a:rPr lang="et-EE" sz="1600" b="0" i="0" u="none" strike="noStrike" baseline="0" dirty="0">
                <a:solidFill>
                  <a:srgbClr val="000000"/>
                </a:solidFill>
                <a:latin typeface="Times New Roman" panose="02020603050405020304" pitchFamily="18" charset="0"/>
              </a:rPr>
              <a:t>ja lõplik kooskõlastus. Ühikuhinna sisse on arvestatud nii materjalide kui tööjõu kulud.</a:t>
            </a:r>
          </a:p>
          <a:p>
            <a:pPr algn="just">
              <a:lnSpc>
                <a:spcPct val="100000"/>
              </a:lnSpc>
              <a:spcAft>
                <a:spcPts val="0"/>
              </a:spcAft>
            </a:pPr>
            <a:r>
              <a:rPr lang="et-EE" sz="1600" b="0" i="0" u="none" strike="noStrike" baseline="0" dirty="0">
                <a:solidFill>
                  <a:srgbClr val="000000"/>
                </a:solidFill>
                <a:latin typeface="Times New Roman" panose="02020603050405020304" pitchFamily="18" charset="0"/>
              </a:rPr>
              <a:t>Ühikuhinna sisse </a:t>
            </a:r>
            <a:r>
              <a:rPr lang="et-EE" sz="1600" b="0" i="0" u="none" strike="noStrike" baseline="0" dirty="0">
                <a:solidFill>
                  <a:srgbClr val="FF0000"/>
                </a:solidFill>
                <a:latin typeface="Times New Roman" panose="02020603050405020304" pitchFamily="18" charset="0"/>
              </a:rPr>
              <a:t>ei ole arvestatud </a:t>
            </a:r>
            <a:r>
              <a:rPr lang="et-EE" sz="1600" b="1" i="0" u="none" strike="noStrike" baseline="0" dirty="0">
                <a:solidFill>
                  <a:srgbClr val="FF0000"/>
                </a:solidFill>
                <a:latin typeface="Times New Roman" panose="02020603050405020304" pitchFamily="18" charset="0"/>
              </a:rPr>
              <a:t>võrguga liitumise tasu</a:t>
            </a:r>
            <a:r>
              <a:rPr lang="et-EE" sz="1600" b="0" i="0" u="none" strike="noStrike" baseline="0" dirty="0">
                <a:solidFill>
                  <a:srgbClr val="000000"/>
                </a:solidFill>
                <a:latin typeface="Times New Roman" panose="02020603050405020304" pitchFamily="18" charset="0"/>
              </a:rPr>
              <a:t>, mis on abikõlblik kuludokumentide alusel. Toetusprotsent sõltub sellest, millisesse tegevussuunda taotlus esitatakse ja kes on toetuse taotleja. </a:t>
            </a:r>
          </a:p>
          <a:p>
            <a:pPr algn="just">
              <a:lnSpc>
                <a:spcPct val="100000"/>
              </a:lnSpc>
              <a:spcAft>
                <a:spcPts val="0"/>
              </a:spcAft>
            </a:pPr>
            <a:endParaRPr lang="et-EE" sz="1600" dirty="0">
              <a:latin typeface="Times New Roman" panose="02020603050405020304" pitchFamily="18" charset="0"/>
            </a:endParaRPr>
          </a:p>
          <a:p>
            <a:pPr algn="just">
              <a:lnSpc>
                <a:spcPct val="100000"/>
              </a:lnSpc>
              <a:spcAft>
                <a:spcPts val="0"/>
              </a:spcAft>
            </a:pPr>
            <a:r>
              <a:rPr lang="et-EE" sz="1800" b="0" i="0" u="none" strike="noStrike" baseline="0" dirty="0">
                <a:solidFill>
                  <a:srgbClr val="000000"/>
                </a:solidFill>
                <a:latin typeface="Times New Roman" panose="02020603050405020304" pitchFamily="18" charset="0"/>
              </a:rPr>
              <a:t> </a:t>
            </a:r>
            <a:r>
              <a:rPr lang="et-EE" sz="1800" dirty="0">
                <a:latin typeface="Times New Roman" panose="02020603050405020304" pitchFamily="18" charset="0"/>
              </a:rPr>
              <a:t> </a:t>
            </a:r>
            <a:endParaRPr lang="et-EE" dirty="0"/>
          </a:p>
        </p:txBody>
      </p:sp>
    </p:spTree>
    <p:extLst>
      <p:ext uri="{BB962C8B-B14F-4D97-AF65-F5344CB8AC3E}">
        <p14:creationId xmlns:p14="http://schemas.microsoft.com/office/powerpoint/2010/main" val="3988740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BEEE9-5617-48B7-ED9E-8C7EE00487C5}"/>
              </a:ext>
            </a:extLst>
          </p:cNvPr>
          <p:cNvSpPr>
            <a:spLocks noGrp="1"/>
          </p:cNvSpPr>
          <p:nvPr>
            <p:ph type="title"/>
          </p:nvPr>
        </p:nvSpPr>
        <p:spPr/>
        <p:txBody>
          <a:bodyPr/>
          <a:lstStyle/>
          <a:p>
            <a:pPr algn="ctr"/>
            <a:r>
              <a:rPr lang="et-EE" dirty="0"/>
              <a:t>Abikõlblikud kulud 3</a:t>
            </a:r>
          </a:p>
        </p:txBody>
      </p:sp>
      <p:sp>
        <p:nvSpPr>
          <p:cNvPr id="3" name="Content Placeholder 2">
            <a:extLst>
              <a:ext uri="{FF2B5EF4-FFF2-40B4-BE49-F238E27FC236}">
                <a16:creationId xmlns:a16="http://schemas.microsoft.com/office/drawing/2014/main" id="{8FEEC1FE-1230-B9D4-3B4D-6C5E97CD87E4}"/>
              </a:ext>
            </a:extLst>
          </p:cNvPr>
          <p:cNvSpPr>
            <a:spLocks noGrp="1"/>
          </p:cNvSpPr>
          <p:nvPr>
            <p:ph idx="1"/>
          </p:nvPr>
        </p:nvSpPr>
        <p:spPr/>
        <p:txBody>
          <a:bodyPr/>
          <a:lstStyle/>
          <a:p>
            <a:pPr algn="just"/>
            <a:r>
              <a:rPr lang="et-EE" sz="1600" dirty="0">
                <a:latin typeface="Times New Roman" panose="02020603050405020304" pitchFamily="18" charset="0"/>
              </a:rPr>
              <a:t>Juhul kui tegemist on muu taastuvenergia lahenduse kasutusele võtmisega (tuuleenergia, </a:t>
            </a:r>
            <a:r>
              <a:rPr lang="et-EE" sz="1600" dirty="0" err="1">
                <a:latin typeface="Times New Roman" panose="02020603050405020304" pitchFamily="18" charset="0"/>
              </a:rPr>
              <a:t>hüdroenergia</a:t>
            </a:r>
            <a:r>
              <a:rPr lang="et-EE" sz="1600" dirty="0">
                <a:latin typeface="Times New Roman" panose="02020603050405020304" pitchFamily="18" charset="0"/>
              </a:rPr>
              <a:t>, </a:t>
            </a:r>
            <a:r>
              <a:rPr lang="et-EE" sz="1600" dirty="0" err="1">
                <a:latin typeface="Times New Roman" panose="02020603050405020304" pitchFamily="18" charset="0"/>
              </a:rPr>
              <a:t>biogaas</a:t>
            </a:r>
            <a:r>
              <a:rPr lang="et-EE" sz="1600" dirty="0">
                <a:latin typeface="Times New Roman" panose="02020603050405020304" pitchFamily="18" charset="0"/>
              </a:rPr>
              <a:t> jms.), on abikõlblik kogu ahel alates projekteerimisest kuni ehituseni, toetusprotsent sõltub tegevussuunast ja taotlejast, kes taotluse esitab. </a:t>
            </a:r>
          </a:p>
          <a:p>
            <a:pPr algn="just"/>
            <a:r>
              <a:rPr lang="et-EE" sz="1600" dirty="0">
                <a:latin typeface="Times New Roman" panose="02020603050405020304" pitchFamily="18" charset="0"/>
              </a:rPr>
              <a:t>2. E</a:t>
            </a:r>
            <a:r>
              <a:rPr lang="et-EE" sz="1600" b="0" i="0" u="none" strike="noStrike" baseline="0" dirty="0">
                <a:solidFill>
                  <a:srgbClr val="000000"/>
                </a:solidFill>
                <a:latin typeface="Times New Roman" panose="02020603050405020304" pitchFamily="18" charset="0"/>
              </a:rPr>
              <a:t>nergiasalvestussüsteemi projekteerimise, soetamise ja paigaldamise kulu ning energiatootmisseadme võrguga liitumise tasu. </a:t>
            </a:r>
            <a:r>
              <a:rPr lang="et-EE" sz="1600" b="0" i="0" u="none" strike="noStrike" baseline="0" dirty="0">
                <a:solidFill>
                  <a:srgbClr val="FF0000"/>
                </a:solidFill>
                <a:latin typeface="Times New Roman" panose="02020603050405020304" pitchFamily="18" charset="0"/>
              </a:rPr>
              <a:t>Siin peetakse silmas akupankasid jms</a:t>
            </a:r>
            <a:r>
              <a:rPr lang="et-EE" sz="1600" b="0" i="0" u="none" strike="noStrike" baseline="0" dirty="0">
                <a:solidFill>
                  <a:srgbClr val="000000"/>
                </a:solidFill>
                <a:latin typeface="Times New Roman" panose="02020603050405020304" pitchFamily="18" charset="0"/>
              </a:rPr>
              <a:t>. </a:t>
            </a:r>
          </a:p>
          <a:p>
            <a:pPr algn="just"/>
            <a:r>
              <a:rPr lang="et-EE" sz="1600" b="1" i="0" u="none" strike="noStrike" baseline="0" dirty="0">
                <a:solidFill>
                  <a:srgbClr val="000000"/>
                </a:solidFill>
                <a:latin typeface="Times New Roman" panose="02020603050405020304" pitchFamily="18" charset="0"/>
              </a:rPr>
              <a:t>Toetatava tegevuse osaks võib olla kõikides tegevussuunades tegevuste elluviimiseks vajalikud ettevalmistavad tööd, mis on: </a:t>
            </a:r>
          </a:p>
          <a:p>
            <a:pPr algn="just">
              <a:lnSpc>
                <a:spcPct val="100000"/>
              </a:lnSpc>
              <a:spcAft>
                <a:spcPts val="0"/>
              </a:spcAft>
            </a:pPr>
            <a:r>
              <a:rPr lang="et-EE" sz="1600" b="0" i="0" u="none" strike="noStrike" baseline="0" dirty="0">
                <a:solidFill>
                  <a:srgbClr val="000000"/>
                </a:solidFill>
                <a:latin typeface="Times New Roman" panose="02020603050405020304" pitchFamily="18" charset="0"/>
              </a:rPr>
              <a:t>1. </a:t>
            </a:r>
            <a:r>
              <a:rPr lang="et-EE" sz="1600" dirty="0">
                <a:latin typeface="Times New Roman" panose="02020603050405020304" pitchFamily="18" charset="0"/>
              </a:rPr>
              <a:t>T</a:t>
            </a:r>
            <a:r>
              <a:rPr lang="fi-FI" sz="1600" b="0" i="0" u="none" strike="noStrike" baseline="0" dirty="0" err="1">
                <a:solidFill>
                  <a:srgbClr val="000000"/>
                </a:solidFill>
                <a:latin typeface="Times New Roman" panose="02020603050405020304" pitchFamily="18" charset="0"/>
              </a:rPr>
              <a:t>aotluse</a:t>
            </a:r>
            <a:r>
              <a:rPr lang="fi-FI" sz="1600" b="0" i="0" u="none" strike="noStrike" baseline="0" dirty="0">
                <a:solidFill>
                  <a:srgbClr val="000000"/>
                </a:solidFill>
                <a:latin typeface="Times New Roman" panose="02020603050405020304" pitchFamily="18" charset="0"/>
              </a:rPr>
              <a:t> ja </a:t>
            </a:r>
            <a:r>
              <a:rPr lang="fi-FI" sz="1600" b="0" i="0" u="none" strike="noStrike" baseline="0" dirty="0" err="1">
                <a:solidFill>
                  <a:srgbClr val="000000"/>
                </a:solidFill>
                <a:latin typeface="Times New Roman" panose="02020603050405020304" pitchFamily="18" charset="0"/>
              </a:rPr>
              <a:t>selles</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esitatud</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andmeid</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tõendavate</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dokumentide</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koostamiseks</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tellitud</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töö</a:t>
            </a:r>
            <a:r>
              <a:rPr lang="fi-FI" sz="1600" b="0" i="0" u="none" strike="noStrike" baseline="0" dirty="0">
                <a:solidFill>
                  <a:srgbClr val="000000"/>
                </a:solidFill>
                <a:latin typeface="Times New Roman" panose="02020603050405020304" pitchFamily="18" charset="0"/>
              </a:rPr>
              <a:t> ja </a:t>
            </a:r>
            <a:r>
              <a:rPr lang="fi-FI" sz="1600" b="0" i="0" u="none" strike="noStrike" baseline="0" dirty="0" err="1">
                <a:solidFill>
                  <a:srgbClr val="000000"/>
                </a:solidFill>
                <a:latin typeface="Times New Roman" panose="02020603050405020304" pitchFamily="18" charset="0"/>
              </a:rPr>
              <a:t>teenus</a:t>
            </a:r>
            <a:r>
              <a:rPr lang="et-EE" sz="1600" dirty="0">
                <a:latin typeface="Times New Roman" panose="02020603050405020304" pitchFamily="18" charset="0"/>
              </a:rPr>
              <a:t>. </a:t>
            </a:r>
          </a:p>
          <a:p>
            <a:pPr algn="just">
              <a:lnSpc>
                <a:spcPct val="100000"/>
              </a:lnSpc>
              <a:spcAft>
                <a:spcPts val="0"/>
              </a:spcAft>
            </a:pPr>
            <a:r>
              <a:rPr lang="et-EE" sz="1600" dirty="0">
                <a:latin typeface="Times New Roman" panose="02020603050405020304" pitchFamily="18" charset="0"/>
              </a:rPr>
              <a:t>2. T</a:t>
            </a:r>
            <a:r>
              <a:rPr lang="et-EE" sz="1600" b="0" i="0" u="none" strike="noStrike" baseline="0" dirty="0">
                <a:solidFill>
                  <a:srgbClr val="000000"/>
                </a:solidFill>
                <a:latin typeface="Times New Roman" panose="02020603050405020304" pitchFamily="18" charset="0"/>
              </a:rPr>
              <a:t>egevuse elluviimisega kaasnev tellitud projekteerimistöö, projekteerimiseks vajalik ehitusgeoloogiline ja geodeetiline uurimistöö, hüdrogeoloogiline ja hüdroloogiline uuring ning detailplaneering.</a:t>
            </a:r>
          </a:p>
          <a:p>
            <a:pPr algn="just">
              <a:lnSpc>
                <a:spcPct val="100000"/>
              </a:lnSpc>
              <a:spcAft>
                <a:spcPts val="0"/>
              </a:spcAft>
            </a:pPr>
            <a:r>
              <a:rPr lang="et-EE" sz="1600" dirty="0">
                <a:latin typeface="Times New Roman" panose="02020603050405020304" pitchFamily="18" charset="0"/>
              </a:rPr>
              <a:t>3. K</a:t>
            </a:r>
            <a:r>
              <a:rPr lang="et-EE" sz="1600" b="0" i="0" u="none" strike="noStrike" baseline="0" dirty="0">
                <a:solidFill>
                  <a:srgbClr val="000000"/>
                </a:solidFill>
                <a:latin typeface="Times New Roman" panose="02020603050405020304" pitchFamily="18" charset="0"/>
              </a:rPr>
              <a:t>eskkonnamõju hindamise ja keskkonnajuhtimissüsteemi seaduses sätestatud juhtudel keskkonnamõju hindamine. </a:t>
            </a:r>
          </a:p>
          <a:p>
            <a:pPr algn="just">
              <a:lnSpc>
                <a:spcPct val="100000"/>
              </a:lnSpc>
              <a:spcAft>
                <a:spcPts val="0"/>
              </a:spcAft>
            </a:pPr>
            <a:r>
              <a:rPr lang="et-EE" sz="1600" dirty="0">
                <a:latin typeface="Times New Roman" panose="02020603050405020304" pitchFamily="18" charset="0"/>
              </a:rPr>
              <a:t>4. E</a:t>
            </a:r>
            <a:r>
              <a:rPr lang="et-EE" sz="1600" b="0" i="0" u="none" strike="noStrike" baseline="0" dirty="0">
                <a:solidFill>
                  <a:srgbClr val="000000"/>
                </a:solidFill>
                <a:latin typeface="Times New Roman" panose="02020603050405020304" pitchFamily="18" charset="0"/>
              </a:rPr>
              <a:t>nergiaauditi tegemine.</a:t>
            </a:r>
          </a:p>
          <a:p>
            <a:pPr algn="just">
              <a:lnSpc>
                <a:spcPct val="100000"/>
              </a:lnSpc>
              <a:spcAft>
                <a:spcPts val="0"/>
              </a:spcAft>
            </a:pPr>
            <a:endParaRPr lang="et-EE" sz="1600" dirty="0">
              <a:latin typeface="Times New Roman" panose="02020603050405020304" pitchFamily="18" charset="0"/>
            </a:endParaRPr>
          </a:p>
          <a:p>
            <a:pPr algn="just">
              <a:lnSpc>
                <a:spcPct val="100000"/>
              </a:lnSpc>
              <a:spcAft>
                <a:spcPts val="0"/>
              </a:spcAft>
            </a:pPr>
            <a:r>
              <a:rPr lang="et-EE" sz="1600" b="1" i="0" u="none" strike="noStrike" baseline="0" dirty="0">
                <a:solidFill>
                  <a:srgbClr val="FF0000"/>
                </a:solidFill>
                <a:latin typeface="Times New Roman" panose="02020603050405020304" pitchFamily="18" charset="0"/>
              </a:rPr>
              <a:t>Ettevalmistavate tööd peavad olema lõpetatud ja nende eest peab olema tasutud. </a:t>
            </a:r>
          </a:p>
          <a:p>
            <a:pPr algn="just"/>
            <a:endParaRPr lang="et-EE" sz="1800" dirty="0"/>
          </a:p>
        </p:txBody>
      </p:sp>
    </p:spTree>
    <p:extLst>
      <p:ext uri="{BB962C8B-B14F-4D97-AF65-F5344CB8AC3E}">
        <p14:creationId xmlns:p14="http://schemas.microsoft.com/office/powerpoint/2010/main" val="2077877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D4A3-F59A-1352-9957-BC67EDD7E87B}"/>
              </a:ext>
            </a:extLst>
          </p:cNvPr>
          <p:cNvSpPr>
            <a:spLocks noGrp="1"/>
          </p:cNvSpPr>
          <p:nvPr>
            <p:ph type="title"/>
          </p:nvPr>
        </p:nvSpPr>
        <p:spPr/>
        <p:txBody>
          <a:bodyPr/>
          <a:lstStyle/>
          <a:p>
            <a:pPr algn="ctr"/>
            <a:r>
              <a:rPr lang="et-EE" dirty="0"/>
              <a:t>Abikõlblikud kulud 4 </a:t>
            </a:r>
          </a:p>
        </p:txBody>
      </p:sp>
      <p:sp>
        <p:nvSpPr>
          <p:cNvPr id="3" name="Content Placeholder 2">
            <a:extLst>
              <a:ext uri="{FF2B5EF4-FFF2-40B4-BE49-F238E27FC236}">
                <a16:creationId xmlns:a16="http://schemas.microsoft.com/office/drawing/2014/main" id="{E882380D-29B3-344B-82FA-794B8EADB880}"/>
              </a:ext>
            </a:extLst>
          </p:cNvPr>
          <p:cNvSpPr>
            <a:spLocks noGrp="1"/>
          </p:cNvSpPr>
          <p:nvPr>
            <p:ph idx="1"/>
          </p:nvPr>
        </p:nvSpPr>
        <p:spPr/>
        <p:txBody>
          <a:bodyPr/>
          <a:lstStyle/>
          <a:p>
            <a:r>
              <a:rPr lang="et-EE" sz="1600" b="0" i="0" u="none" strike="noStrike" baseline="0" dirty="0">
                <a:solidFill>
                  <a:srgbClr val="000000"/>
                </a:solidFill>
                <a:latin typeface="Times New Roman" panose="02020603050405020304" pitchFamily="18" charset="0"/>
              </a:rPr>
              <a:t>Kui toetatav tegevus on seotud taastuva energiaallika kasutuselevõtuga, tuleb projektitoetuse taotlejal esitada </a:t>
            </a:r>
            <a:r>
              <a:rPr lang="et-EE" sz="1600" b="0" i="0" u="none" strike="noStrike" baseline="0" dirty="0" err="1">
                <a:solidFill>
                  <a:srgbClr val="000000"/>
                </a:solidFill>
                <a:latin typeface="Times New Roman" panose="02020603050405020304" pitchFamily="18" charset="0"/>
              </a:rPr>
              <a:t>PRIA-le</a:t>
            </a:r>
            <a:r>
              <a:rPr lang="et-EE" sz="1600" b="0" i="0" u="none" strike="noStrike" baseline="0" dirty="0">
                <a:solidFill>
                  <a:srgbClr val="000000"/>
                </a:solidFill>
                <a:latin typeface="Times New Roman" panose="02020603050405020304" pitchFamily="18" charset="0"/>
              </a:rPr>
              <a:t> energiaaudit, välja arvatud järgmistel juhtudel. </a:t>
            </a:r>
          </a:p>
          <a:p>
            <a:pPr marL="342900" indent="-342900">
              <a:buAutoNum type="arabicPeriod"/>
            </a:pPr>
            <a:r>
              <a:rPr lang="et-EE" sz="1600" dirty="0">
                <a:latin typeface="Times New Roman" panose="02020603050405020304" pitchFamily="18" charset="0"/>
              </a:rPr>
              <a:t>K</a:t>
            </a:r>
            <a:r>
              <a:rPr lang="fi-FI" sz="1600" b="0" i="0" u="none" strike="noStrike" baseline="0" dirty="0">
                <a:solidFill>
                  <a:srgbClr val="000000"/>
                </a:solidFill>
                <a:latin typeface="Times New Roman" panose="02020603050405020304" pitchFamily="18" charset="0"/>
              </a:rPr>
              <a:t>ui </a:t>
            </a:r>
            <a:r>
              <a:rPr lang="fi-FI" sz="1600" b="0" i="0" u="none" strike="noStrike" baseline="0" dirty="0" err="1">
                <a:solidFill>
                  <a:srgbClr val="000000"/>
                </a:solidFill>
                <a:latin typeface="Times New Roman" panose="02020603050405020304" pitchFamily="18" charset="0"/>
              </a:rPr>
              <a:t>taotlejal</a:t>
            </a:r>
            <a:r>
              <a:rPr lang="fi-FI" sz="1600" b="0" i="0" u="none" strike="noStrike" baseline="0" dirty="0">
                <a:solidFill>
                  <a:srgbClr val="000000"/>
                </a:solidFill>
                <a:latin typeface="Times New Roman" panose="02020603050405020304" pitchFamily="18" charset="0"/>
              </a:rPr>
              <a:t> on </a:t>
            </a:r>
            <a:r>
              <a:rPr lang="fi-FI" sz="1600" b="0" i="0" u="none" strike="noStrike" baseline="0" dirty="0" err="1">
                <a:solidFill>
                  <a:srgbClr val="000000"/>
                </a:solidFill>
                <a:latin typeface="Times New Roman" panose="02020603050405020304" pitchFamily="18" charset="0"/>
              </a:rPr>
              <a:t>olemas</a:t>
            </a:r>
            <a:r>
              <a:rPr lang="fi-FI" sz="1600" b="0" i="0" u="none" strike="noStrike" baseline="0" dirty="0">
                <a:solidFill>
                  <a:srgbClr val="000000"/>
                </a:solidFill>
                <a:latin typeface="Times New Roman" panose="02020603050405020304" pitchFamily="18" charset="0"/>
              </a:rPr>
              <a:t> </a:t>
            </a:r>
            <a:r>
              <a:rPr lang="et-EE" sz="1600" b="0" i="0" u="none" strike="noStrike" baseline="0" dirty="0">
                <a:solidFill>
                  <a:srgbClr val="000000"/>
                </a:solidFill>
                <a:latin typeface="Times New Roman" panose="02020603050405020304" pitchFamily="18" charset="0"/>
              </a:rPr>
              <a:t>taotleja tarbimiskoha toetuse taotlemisele eelnenud kalendriaasta elektrienergia tarbimine</a:t>
            </a:r>
            <a:r>
              <a:rPr lang="et-EE" sz="1600" dirty="0">
                <a:latin typeface="Times New Roman" panose="02020603050405020304" pitchFamily="18" charset="0"/>
              </a:rPr>
              <a:t>. Näiteks: elektrimüüja poolsed tarbimisandmed, siis sellisel juhul auditid esitada ei ole vaja. </a:t>
            </a:r>
          </a:p>
          <a:p>
            <a:pPr marL="342900" indent="-342900">
              <a:buAutoNum type="arabicPeriod"/>
            </a:pPr>
            <a:r>
              <a:rPr lang="et-EE" sz="1600" dirty="0">
                <a:latin typeface="Times New Roman" panose="02020603050405020304" pitchFamily="18" charset="0"/>
              </a:rPr>
              <a:t>K</a:t>
            </a:r>
            <a:r>
              <a:rPr lang="fi-FI" sz="1600" b="0" i="0" u="none" strike="noStrike" baseline="0" dirty="0">
                <a:solidFill>
                  <a:srgbClr val="000000"/>
                </a:solidFill>
                <a:latin typeface="Times New Roman" panose="02020603050405020304" pitchFamily="18" charset="0"/>
              </a:rPr>
              <a:t>ui </a:t>
            </a:r>
            <a:r>
              <a:rPr lang="fi-FI" sz="1600" b="0" i="0" u="none" strike="noStrike" baseline="0" dirty="0" err="1">
                <a:solidFill>
                  <a:srgbClr val="000000"/>
                </a:solidFill>
                <a:latin typeface="Times New Roman" panose="02020603050405020304" pitchFamily="18" charset="0"/>
              </a:rPr>
              <a:t>taotlejal</a:t>
            </a:r>
            <a:r>
              <a:rPr lang="fi-FI" sz="1600" b="0" i="0" u="none" strike="noStrike" baseline="0" dirty="0">
                <a:solidFill>
                  <a:srgbClr val="000000"/>
                </a:solidFill>
                <a:latin typeface="Times New Roman" panose="02020603050405020304" pitchFamily="18" charset="0"/>
              </a:rPr>
              <a:t> on </a:t>
            </a:r>
            <a:r>
              <a:rPr lang="fi-FI" sz="1600" b="0" i="0" u="none" strike="noStrike" baseline="0" dirty="0" err="1">
                <a:solidFill>
                  <a:srgbClr val="000000"/>
                </a:solidFill>
                <a:latin typeface="Times New Roman" panose="02020603050405020304" pitchFamily="18" charset="0"/>
              </a:rPr>
              <a:t>olemas</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ehitusprojekt</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milles</a:t>
            </a:r>
            <a:r>
              <a:rPr lang="fi-FI" sz="1600" b="0" i="0" u="none" strike="noStrike" baseline="0" dirty="0">
                <a:solidFill>
                  <a:srgbClr val="000000"/>
                </a:solidFill>
                <a:latin typeface="Times New Roman" panose="02020603050405020304" pitchFamily="18" charset="0"/>
              </a:rPr>
              <a:t> on </a:t>
            </a:r>
            <a:r>
              <a:rPr lang="fi-FI" sz="1600" b="0" i="0" u="none" strike="noStrike" baseline="0" dirty="0" err="1">
                <a:solidFill>
                  <a:srgbClr val="000000"/>
                </a:solidFill>
                <a:latin typeface="Times New Roman" panose="02020603050405020304" pitchFamily="18" charset="0"/>
              </a:rPr>
              <a:t>märgitud</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rajatava</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ehitise</a:t>
            </a:r>
            <a:r>
              <a:rPr lang="fi-FI" sz="1600" b="0" i="0" u="none" strike="noStrike" baseline="0" dirty="0">
                <a:solidFill>
                  <a:srgbClr val="000000"/>
                </a:solidFill>
                <a:latin typeface="Times New Roman" panose="02020603050405020304" pitchFamily="18" charset="0"/>
              </a:rPr>
              <a:t> energia </a:t>
            </a:r>
            <a:r>
              <a:rPr lang="fi-FI" sz="1600" b="0" i="0" u="none" strike="noStrike" baseline="0" dirty="0" err="1">
                <a:solidFill>
                  <a:srgbClr val="000000"/>
                </a:solidFill>
                <a:latin typeface="Times New Roman" panose="02020603050405020304" pitchFamily="18" charset="0"/>
              </a:rPr>
              <a:t>tarbimise</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andmed</a:t>
            </a:r>
            <a:r>
              <a:rPr lang="et-EE" sz="1600" b="0" i="0" u="none" strike="noStrike" baseline="0" dirty="0">
                <a:solidFill>
                  <a:srgbClr val="000000"/>
                </a:solidFill>
                <a:latin typeface="Times New Roman" panose="02020603050405020304" pitchFamily="18" charset="0"/>
              </a:rPr>
              <a:t>. Näiteks: toetust taotletakse külmhoonele, mis on uus ja varasemat elektritarvet ei ole, siis on võimalik aluseks võtta ehitusprojektis nimetatud elektritarve. </a:t>
            </a:r>
          </a:p>
          <a:p>
            <a:pPr marL="342900" indent="-342900">
              <a:buAutoNum type="arabicPeriod"/>
            </a:pPr>
            <a:r>
              <a:rPr lang="et-EE" sz="1600" dirty="0">
                <a:latin typeface="Times New Roman" panose="02020603050405020304" pitchFamily="18" charset="0"/>
              </a:rPr>
              <a:t>K</a:t>
            </a:r>
            <a:r>
              <a:rPr lang="et-EE" sz="1600" b="0" i="0" u="none" strike="noStrike" baseline="0" dirty="0">
                <a:solidFill>
                  <a:srgbClr val="000000"/>
                </a:solidFill>
                <a:latin typeface="Times New Roman" panose="02020603050405020304" pitchFamily="18" charset="0"/>
              </a:rPr>
              <a:t>ui toetuse abil soetatava, ehitatava või renoveeritava objekti energiatarbimine on eristatav sellise muu objekti energiatarbimisest, mis saab energiat sama liitumispunkti kaudu. Näiteks ühes liitumispunktis on külmhoone ja laut ja nende energiatarvet ei ole võimalik eristada. Toetust küsitakse ainult külmhoonele taastuvenergia lahenduse ehitamiseks. </a:t>
            </a:r>
            <a:r>
              <a:rPr lang="et-EE" sz="1600" dirty="0">
                <a:latin typeface="Times New Roman" panose="02020603050405020304" pitchFamily="18" charset="0"/>
              </a:rPr>
              <a:t>Sellisel juhul tuleb koostada </a:t>
            </a:r>
            <a:r>
              <a:rPr lang="et-EE" sz="1600" dirty="0" err="1">
                <a:latin typeface="Times New Roman" panose="02020603050405020304" pitchFamily="18" charset="0"/>
              </a:rPr>
              <a:t>enegia</a:t>
            </a:r>
            <a:r>
              <a:rPr lang="et-EE" sz="1600" dirty="0">
                <a:latin typeface="Times New Roman" panose="02020603050405020304" pitchFamily="18" charset="0"/>
              </a:rPr>
              <a:t> audit, kus on kirjeldatud külmhoone energiatarve. </a:t>
            </a:r>
          </a:p>
          <a:p>
            <a:r>
              <a:rPr lang="et-EE" sz="1600" b="1" dirty="0">
                <a:solidFill>
                  <a:srgbClr val="FF0000"/>
                </a:solidFill>
                <a:latin typeface="Times New Roman" panose="02020603050405020304" pitchFamily="18" charset="0"/>
              </a:rPr>
              <a:t>Meeles tuleb pidada: </a:t>
            </a:r>
            <a:r>
              <a:rPr lang="et-EE" sz="1600" dirty="0">
                <a:latin typeface="Times New Roman" panose="02020603050405020304" pitchFamily="18" charset="0"/>
              </a:rPr>
              <a:t>taastuvenergia lahenduste rajamisel toetatakse ainult seda osa mis on tootmisüksuse omatarve. Isiklikuks tarbeks taastuvenergia lahenduste loomist ei toetata. </a:t>
            </a:r>
          </a:p>
          <a:p>
            <a:r>
              <a:rPr lang="et-EE" sz="1800" dirty="0">
                <a:latin typeface="Times New Roman" panose="02020603050405020304" pitchFamily="18" charset="0"/>
              </a:rPr>
              <a:t> </a:t>
            </a:r>
            <a:r>
              <a:rPr lang="et-EE" sz="1800" b="0" i="0" u="none" strike="noStrike" baseline="0" dirty="0">
                <a:solidFill>
                  <a:srgbClr val="000000"/>
                </a:solidFill>
                <a:latin typeface="Times New Roman" panose="02020603050405020304" pitchFamily="18" charset="0"/>
              </a:rPr>
              <a:t>  </a:t>
            </a:r>
            <a:r>
              <a:rPr lang="fi-FI" sz="1800" b="0" i="0" u="none" strike="noStrike" baseline="0" dirty="0">
                <a:solidFill>
                  <a:srgbClr val="000000"/>
                </a:solidFill>
                <a:latin typeface="Times New Roman" panose="02020603050405020304" pitchFamily="18" charset="0"/>
              </a:rPr>
              <a:t> </a:t>
            </a:r>
            <a:endParaRPr lang="et-EE" dirty="0"/>
          </a:p>
        </p:txBody>
      </p:sp>
    </p:spTree>
    <p:extLst>
      <p:ext uri="{BB962C8B-B14F-4D97-AF65-F5344CB8AC3E}">
        <p14:creationId xmlns:p14="http://schemas.microsoft.com/office/powerpoint/2010/main" val="4145868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AB6DF-E253-4629-21C6-3E4721DF2F6E}"/>
              </a:ext>
            </a:extLst>
          </p:cNvPr>
          <p:cNvSpPr>
            <a:spLocks noGrp="1"/>
          </p:cNvSpPr>
          <p:nvPr>
            <p:ph type="title"/>
          </p:nvPr>
        </p:nvSpPr>
        <p:spPr/>
        <p:txBody>
          <a:bodyPr/>
          <a:lstStyle/>
          <a:p>
            <a:pPr algn="ctr"/>
            <a:r>
              <a:rPr lang="et-EE" dirty="0"/>
              <a:t>Mitteabikõlblikud kulud </a:t>
            </a:r>
          </a:p>
        </p:txBody>
      </p:sp>
      <p:sp>
        <p:nvSpPr>
          <p:cNvPr id="3" name="Content Placeholder 2">
            <a:extLst>
              <a:ext uri="{FF2B5EF4-FFF2-40B4-BE49-F238E27FC236}">
                <a16:creationId xmlns:a16="http://schemas.microsoft.com/office/drawing/2014/main" id="{83660301-3BCD-7D68-B359-021D5A6895C5}"/>
              </a:ext>
            </a:extLst>
          </p:cNvPr>
          <p:cNvSpPr>
            <a:spLocks noGrp="1"/>
          </p:cNvSpPr>
          <p:nvPr>
            <p:ph idx="1"/>
          </p:nvPr>
        </p:nvSpPr>
        <p:spPr/>
        <p:txBody>
          <a:bodyPr/>
          <a:lstStyle/>
          <a:p>
            <a:r>
              <a:rPr lang="et-EE" sz="1800" dirty="0">
                <a:latin typeface="Times New Roman" panose="02020603050405020304" pitchFamily="18" charset="0"/>
                <a:cs typeface="Times New Roman" panose="02020603050405020304" pitchFamily="18" charset="0"/>
              </a:rPr>
              <a:t>Mitteabikõlblikud kulud on kirjeldatud määruse § 29 punktides 1 – 26. Peatume vaid olulisematel. </a:t>
            </a:r>
          </a:p>
          <a:p>
            <a:pPr>
              <a:lnSpc>
                <a:spcPct val="100000"/>
              </a:lnSpc>
              <a:spcAft>
                <a:spcPts val="0"/>
              </a:spcAft>
            </a:pPr>
            <a:r>
              <a:rPr lang="et-EE" sz="1600" b="0" i="0" u="none" strike="noStrike" baseline="0" dirty="0">
                <a:solidFill>
                  <a:srgbClr val="000000"/>
                </a:solidFill>
                <a:latin typeface="Times New Roman" panose="02020603050405020304" pitchFamily="18" charset="0"/>
              </a:rPr>
              <a:t>1. </a:t>
            </a:r>
            <a:r>
              <a:rPr lang="et-EE" sz="1600" dirty="0">
                <a:latin typeface="Times New Roman" panose="02020603050405020304" pitchFamily="18" charset="0"/>
              </a:rPr>
              <a:t>K</a:t>
            </a:r>
            <a:r>
              <a:rPr lang="fi-FI" sz="1600" b="0" i="0" u="none" strike="noStrike" baseline="0" dirty="0" err="1">
                <a:solidFill>
                  <a:srgbClr val="000000"/>
                </a:solidFill>
                <a:latin typeface="Times New Roman" panose="02020603050405020304" pitchFamily="18" charset="0"/>
              </a:rPr>
              <a:t>ulu</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mis</a:t>
            </a:r>
            <a:r>
              <a:rPr lang="fi-FI" sz="1600" b="0" i="0" u="none" strike="noStrike" baseline="0" dirty="0">
                <a:solidFill>
                  <a:srgbClr val="000000"/>
                </a:solidFill>
                <a:latin typeface="Times New Roman" panose="02020603050405020304" pitchFamily="18" charset="0"/>
              </a:rPr>
              <a:t> on </a:t>
            </a:r>
            <a:r>
              <a:rPr lang="fi-FI" sz="1600" b="0" i="0" u="none" strike="noStrike" baseline="0" dirty="0" err="1">
                <a:solidFill>
                  <a:srgbClr val="000000"/>
                </a:solidFill>
                <a:latin typeface="Times New Roman" panose="02020603050405020304" pitchFamily="18" charset="0"/>
              </a:rPr>
              <a:t>tehtud</a:t>
            </a:r>
            <a:r>
              <a:rPr lang="fi-FI" sz="1600" b="0" i="0" u="none" strike="noStrike" baseline="0" dirty="0">
                <a:solidFill>
                  <a:srgbClr val="000000"/>
                </a:solidFill>
                <a:latin typeface="Times New Roman" panose="02020603050405020304" pitchFamily="18" charset="0"/>
              </a:rPr>
              <a:t> enne </a:t>
            </a:r>
            <a:r>
              <a:rPr lang="fi-FI" sz="1600" b="0" i="0" u="none" strike="noStrike" baseline="0" dirty="0" err="1">
                <a:solidFill>
                  <a:srgbClr val="FF0000"/>
                </a:solidFill>
                <a:latin typeface="Times New Roman" panose="02020603050405020304" pitchFamily="18" charset="0"/>
              </a:rPr>
              <a:t>kohalikule</a:t>
            </a:r>
            <a:r>
              <a:rPr lang="fi-FI" sz="1600" b="0" i="0" u="none" strike="noStrike" baseline="0" dirty="0">
                <a:solidFill>
                  <a:srgbClr val="FF0000"/>
                </a:solidFill>
                <a:latin typeface="Times New Roman" panose="02020603050405020304" pitchFamily="18" charset="0"/>
              </a:rPr>
              <a:t> </a:t>
            </a:r>
            <a:r>
              <a:rPr lang="fi-FI" sz="1600" b="0" i="0" u="none" strike="noStrike" baseline="0" dirty="0" err="1">
                <a:solidFill>
                  <a:srgbClr val="FF0000"/>
                </a:solidFill>
                <a:latin typeface="Times New Roman" panose="02020603050405020304" pitchFamily="18" charset="0"/>
              </a:rPr>
              <a:t>tegevusrühmale</a:t>
            </a:r>
            <a:r>
              <a:rPr lang="fi-FI" sz="1600" b="0" i="0" u="none" strike="noStrike" baseline="0" dirty="0">
                <a:solidFill>
                  <a:srgbClr val="FF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taotluse</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esitamise</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päeva</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välja</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arvatud</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ettevalmistava</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töö</a:t>
            </a:r>
            <a:r>
              <a:rPr lang="fi-FI" sz="1600" b="0" i="0" u="none" strike="noStrike" baseline="0" dirty="0">
                <a:solidFill>
                  <a:srgbClr val="000000"/>
                </a:solidFill>
                <a:latin typeface="Times New Roman" panose="02020603050405020304" pitchFamily="18" charset="0"/>
              </a:rPr>
              <a:t> kulu</a:t>
            </a:r>
            <a:r>
              <a:rPr lang="et-EE" sz="1600" b="0" i="0" u="none" strike="noStrike" baseline="0" dirty="0">
                <a:solidFill>
                  <a:srgbClr val="000000"/>
                </a:solidFill>
                <a:latin typeface="Times New Roman" panose="02020603050405020304" pitchFamily="18" charset="0"/>
              </a:rPr>
              <a:t>. </a:t>
            </a:r>
          </a:p>
          <a:p>
            <a:pPr>
              <a:lnSpc>
                <a:spcPct val="100000"/>
              </a:lnSpc>
              <a:spcAft>
                <a:spcPts val="0"/>
              </a:spcAft>
            </a:pPr>
            <a:r>
              <a:rPr lang="et-EE" sz="1600" b="0" i="0" u="none" strike="noStrike" baseline="0" dirty="0">
                <a:solidFill>
                  <a:srgbClr val="000000"/>
                </a:solidFill>
                <a:latin typeface="Times New Roman" panose="02020603050405020304" pitchFamily="18" charset="0"/>
              </a:rPr>
              <a:t>2. </a:t>
            </a:r>
            <a:r>
              <a:rPr lang="et-EE" sz="1600" dirty="0">
                <a:latin typeface="Times New Roman" panose="02020603050405020304" pitchFamily="18" charset="0"/>
              </a:rPr>
              <a:t>E</a:t>
            </a:r>
            <a:r>
              <a:rPr lang="fi-FI" sz="1600" b="0" i="0" u="none" strike="noStrike" baseline="0" dirty="0" err="1">
                <a:solidFill>
                  <a:srgbClr val="000000"/>
                </a:solidFill>
                <a:latin typeface="Times New Roman" panose="02020603050405020304" pitchFamily="18" charset="0"/>
              </a:rPr>
              <a:t>ttevalmistava</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töö</a:t>
            </a:r>
            <a:r>
              <a:rPr lang="fi-FI" sz="1600" b="0" i="0" u="none" strike="noStrike" baseline="0" dirty="0">
                <a:solidFill>
                  <a:srgbClr val="000000"/>
                </a:solidFill>
                <a:latin typeface="Times New Roman" panose="02020603050405020304" pitchFamily="18" charset="0"/>
              </a:rPr>
              <a:t> kulu, </a:t>
            </a:r>
            <a:r>
              <a:rPr lang="fi-FI" sz="1600" b="0" i="0" u="none" strike="noStrike" baseline="0" dirty="0" err="1">
                <a:solidFill>
                  <a:srgbClr val="000000"/>
                </a:solidFill>
                <a:latin typeface="Times New Roman" panose="02020603050405020304" pitchFamily="18" charset="0"/>
              </a:rPr>
              <a:t>mis</a:t>
            </a:r>
            <a:r>
              <a:rPr lang="fi-FI" sz="1600" b="0" i="0" u="none" strike="noStrike" baseline="0" dirty="0">
                <a:solidFill>
                  <a:srgbClr val="000000"/>
                </a:solidFill>
                <a:latin typeface="Times New Roman" panose="02020603050405020304" pitchFamily="18" charset="0"/>
              </a:rPr>
              <a:t> on </a:t>
            </a:r>
            <a:r>
              <a:rPr lang="fi-FI" sz="1600" b="0" i="0" u="none" strike="noStrike" baseline="0" dirty="0" err="1">
                <a:solidFill>
                  <a:srgbClr val="000000"/>
                </a:solidFill>
                <a:latin typeface="Times New Roman" panose="02020603050405020304" pitchFamily="18" charset="0"/>
              </a:rPr>
              <a:t>tehtud</a:t>
            </a:r>
            <a:r>
              <a:rPr lang="fi-FI" sz="1600" b="0" i="0" u="none" strike="noStrike" baseline="0" dirty="0">
                <a:solidFill>
                  <a:srgbClr val="000000"/>
                </a:solidFill>
                <a:latin typeface="Times New Roman" panose="02020603050405020304" pitchFamily="18" charset="0"/>
              </a:rPr>
              <a:t> enne </a:t>
            </a:r>
            <a:r>
              <a:rPr lang="fi-FI" sz="1600" b="0" i="0" u="none" strike="noStrike" baseline="0" dirty="0">
                <a:solidFill>
                  <a:srgbClr val="FF0000"/>
                </a:solidFill>
                <a:latin typeface="Times New Roman" panose="02020603050405020304" pitchFamily="18" charset="0"/>
              </a:rPr>
              <a:t>1. </a:t>
            </a:r>
            <a:r>
              <a:rPr lang="fi-FI" sz="1600" b="0" i="0" u="none" strike="noStrike" baseline="0" dirty="0" err="1">
                <a:solidFill>
                  <a:srgbClr val="FF0000"/>
                </a:solidFill>
                <a:latin typeface="Times New Roman" panose="02020603050405020304" pitchFamily="18" charset="0"/>
              </a:rPr>
              <a:t>jaanuari</a:t>
            </a:r>
            <a:r>
              <a:rPr lang="fi-FI" sz="1600" b="0" i="0" u="none" strike="noStrike" baseline="0" dirty="0">
                <a:solidFill>
                  <a:srgbClr val="FF0000"/>
                </a:solidFill>
                <a:latin typeface="Times New Roman" panose="02020603050405020304" pitchFamily="18" charset="0"/>
              </a:rPr>
              <a:t> 2021 </a:t>
            </a:r>
            <a:r>
              <a:rPr lang="fi-FI" sz="1600" b="0" i="0" u="none" strike="noStrike" baseline="0" dirty="0" err="1">
                <a:solidFill>
                  <a:srgbClr val="000000"/>
                </a:solidFill>
                <a:latin typeface="Times New Roman" panose="02020603050405020304" pitchFamily="18" charset="0"/>
              </a:rPr>
              <a:t>või</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millega</a:t>
            </a:r>
            <a:r>
              <a:rPr lang="fi-FI" sz="1600" b="0" i="0" u="none" strike="noStrike" baseline="0" dirty="0">
                <a:solidFill>
                  <a:srgbClr val="000000"/>
                </a:solidFill>
                <a:latin typeface="Times New Roman" panose="02020603050405020304" pitchFamily="18" charset="0"/>
              </a:rPr>
              <a:t> ei </a:t>
            </a:r>
            <a:r>
              <a:rPr lang="fi-FI" sz="1600" b="0" i="0" u="none" strike="noStrike" baseline="0" dirty="0" err="1">
                <a:solidFill>
                  <a:srgbClr val="000000"/>
                </a:solidFill>
                <a:latin typeface="Times New Roman" panose="02020603050405020304" pitchFamily="18" charset="0"/>
              </a:rPr>
              <a:t>kaasne</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investeeringut</a:t>
            </a:r>
            <a:r>
              <a:rPr lang="fi-FI" sz="1600" b="0" i="0" u="none" strike="noStrike" baseline="0" dirty="0">
                <a:solidFill>
                  <a:srgbClr val="000000"/>
                </a:solidFill>
                <a:latin typeface="Times New Roman" panose="02020603050405020304" pitchFamily="18" charset="0"/>
              </a:rPr>
              <a:t> sama </a:t>
            </a:r>
            <a:r>
              <a:rPr lang="fi-FI" sz="1600" b="0" i="0" u="none" strike="noStrike" baseline="0" dirty="0" err="1">
                <a:solidFill>
                  <a:srgbClr val="000000"/>
                </a:solidFill>
                <a:latin typeface="Times New Roman" panose="02020603050405020304" pitchFamily="18" charset="0"/>
              </a:rPr>
              <a:t>tegevuse</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raames</a:t>
            </a:r>
            <a:r>
              <a:rPr lang="et-EE" sz="1600" dirty="0">
                <a:latin typeface="Times New Roman" panose="02020603050405020304" pitchFamily="18" charset="0"/>
              </a:rPr>
              <a:t>. </a:t>
            </a:r>
          </a:p>
          <a:p>
            <a:pPr>
              <a:lnSpc>
                <a:spcPct val="100000"/>
              </a:lnSpc>
              <a:spcAft>
                <a:spcPts val="0"/>
              </a:spcAft>
            </a:pPr>
            <a:r>
              <a:rPr lang="et-EE" sz="1600" dirty="0">
                <a:latin typeface="Times New Roman" panose="02020603050405020304" pitchFamily="18" charset="0"/>
              </a:rPr>
              <a:t>3. P</a:t>
            </a:r>
            <a:r>
              <a:rPr lang="fi-FI" sz="1600" b="0" i="0" u="none" strike="noStrike" baseline="0" dirty="0" err="1">
                <a:solidFill>
                  <a:srgbClr val="000000"/>
                </a:solidFill>
                <a:latin typeface="Times New Roman" panose="02020603050405020304" pitchFamily="18" charset="0"/>
              </a:rPr>
              <a:t>rojekteerimisega</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seotud</a:t>
            </a:r>
            <a:r>
              <a:rPr lang="fi-FI" sz="1600" b="0" i="0" u="none" strike="noStrike" baseline="0" dirty="0">
                <a:solidFill>
                  <a:srgbClr val="000000"/>
                </a:solidFill>
                <a:latin typeface="Times New Roman" panose="02020603050405020304" pitchFamily="18" charset="0"/>
              </a:rPr>
              <a:t> kulu ilma </a:t>
            </a:r>
            <a:r>
              <a:rPr lang="fi-FI" sz="1600" b="0" i="0" u="none" strike="noStrike" baseline="0" dirty="0" err="1">
                <a:solidFill>
                  <a:srgbClr val="000000"/>
                </a:solidFill>
                <a:latin typeface="Times New Roman" panose="02020603050405020304" pitchFamily="18" charset="0"/>
              </a:rPr>
              <a:t>investeeringuta</a:t>
            </a:r>
            <a:r>
              <a:rPr lang="fi-FI" sz="1600" b="0" i="0" u="none" strike="noStrike" baseline="0" dirty="0">
                <a:solidFill>
                  <a:srgbClr val="000000"/>
                </a:solidFill>
                <a:latin typeface="Times New Roman" panose="02020603050405020304" pitchFamily="18" charset="0"/>
              </a:rPr>
              <a:t> sama </a:t>
            </a:r>
            <a:r>
              <a:rPr lang="fi-FI" sz="1600" b="0" i="0" u="none" strike="noStrike" baseline="0" dirty="0" err="1">
                <a:solidFill>
                  <a:srgbClr val="FF0000"/>
                </a:solidFill>
                <a:latin typeface="Times New Roman" panose="02020603050405020304" pitchFamily="18" charset="0"/>
              </a:rPr>
              <a:t>tegevuse</a:t>
            </a:r>
            <a:r>
              <a:rPr lang="fi-FI" sz="1600" b="0" i="0" u="none" strike="noStrike" baseline="0" dirty="0">
                <a:solidFill>
                  <a:srgbClr val="FF0000"/>
                </a:solidFill>
                <a:latin typeface="Times New Roman" panose="02020603050405020304" pitchFamily="18" charset="0"/>
              </a:rPr>
              <a:t> </a:t>
            </a:r>
            <a:r>
              <a:rPr lang="fi-FI" sz="1600" b="0" i="0" u="none" strike="noStrike" baseline="0" dirty="0" err="1">
                <a:solidFill>
                  <a:srgbClr val="FF0000"/>
                </a:solidFill>
                <a:latin typeface="Times New Roman" panose="02020603050405020304" pitchFamily="18" charset="0"/>
              </a:rPr>
              <a:t>raames</a:t>
            </a:r>
            <a:r>
              <a:rPr lang="et-EE" sz="1600" b="0" i="0" u="none" strike="noStrike" baseline="0" dirty="0">
                <a:solidFill>
                  <a:srgbClr val="000000"/>
                </a:solidFill>
                <a:latin typeface="Times New Roman" panose="02020603050405020304" pitchFamily="18" charset="0"/>
              </a:rPr>
              <a:t>. </a:t>
            </a:r>
          </a:p>
          <a:p>
            <a:pPr>
              <a:lnSpc>
                <a:spcPct val="100000"/>
              </a:lnSpc>
              <a:spcAft>
                <a:spcPts val="0"/>
              </a:spcAft>
            </a:pPr>
            <a:r>
              <a:rPr lang="et-EE" sz="1600" b="0" i="0" u="none" strike="noStrike" baseline="0" dirty="0">
                <a:solidFill>
                  <a:srgbClr val="000000"/>
                </a:solidFill>
                <a:latin typeface="Times New Roman" panose="02020603050405020304" pitchFamily="18" charset="0"/>
              </a:rPr>
              <a:t>4. Telekommunikatsioonivõrgu, ühisveevärgi, kanalisatsiooni, elektri-, gaasi- ja soojusvõrguga liitumise tasu, välja arvatud juhul, kui need on </a:t>
            </a:r>
            <a:r>
              <a:rPr lang="et-EE" sz="1600" b="0" i="0" u="none" strike="noStrike" baseline="0" dirty="0">
                <a:latin typeface="Times New Roman" panose="02020603050405020304" pitchFamily="18" charset="0"/>
              </a:rPr>
              <a:t>otseselt </a:t>
            </a:r>
            <a:r>
              <a:rPr lang="et-EE" sz="1600" b="0" i="0" u="none" strike="noStrike" baseline="0" dirty="0">
                <a:solidFill>
                  <a:srgbClr val="FF0000"/>
                </a:solidFill>
                <a:latin typeface="Times New Roman" panose="02020603050405020304" pitchFamily="18" charset="0"/>
              </a:rPr>
              <a:t>seotud tegevuse elluviimisega</a:t>
            </a:r>
            <a:r>
              <a:rPr lang="et-EE" sz="1600" b="0" i="0" u="none" strike="noStrike" baseline="0" dirty="0">
                <a:latin typeface="Times New Roman" panose="02020603050405020304" pitchFamily="18" charset="0"/>
              </a:rPr>
              <a:t>. </a:t>
            </a:r>
          </a:p>
          <a:p>
            <a:pPr>
              <a:lnSpc>
                <a:spcPct val="100000"/>
              </a:lnSpc>
              <a:spcAft>
                <a:spcPts val="0"/>
              </a:spcAft>
            </a:pPr>
            <a:r>
              <a:rPr lang="et-EE" sz="1600" dirty="0">
                <a:latin typeface="Times New Roman" panose="02020603050405020304" pitchFamily="18" charset="0"/>
              </a:rPr>
              <a:t>5. K</a:t>
            </a:r>
            <a:r>
              <a:rPr lang="et-EE" sz="1600" b="0" i="0" u="none" strike="noStrike" baseline="0" dirty="0">
                <a:solidFill>
                  <a:srgbClr val="000000"/>
                </a:solidFill>
                <a:latin typeface="Times New Roman" panose="02020603050405020304" pitchFamily="18" charset="0"/>
              </a:rPr>
              <a:t>ulud elukohale, välja arvatud majandustegevuse osakaalule vastavas osas, kui elukohta kasutatakse </a:t>
            </a:r>
            <a:r>
              <a:rPr lang="et-EE" sz="1600" b="0" i="0" u="none" strike="noStrike" baseline="0" dirty="0">
                <a:solidFill>
                  <a:srgbClr val="FF0000"/>
                </a:solidFill>
                <a:latin typeface="Times New Roman" panose="02020603050405020304" pitchFamily="18" charset="0"/>
              </a:rPr>
              <a:t>majandustegevuse</a:t>
            </a:r>
            <a:r>
              <a:rPr lang="et-EE" sz="1600" b="0" i="0" u="none" strike="noStrike" baseline="0" dirty="0">
                <a:solidFill>
                  <a:srgbClr val="000000"/>
                </a:solidFill>
                <a:latin typeface="Times New Roman" panose="02020603050405020304" pitchFamily="18" charset="0"/>
              </a:rPr>
              <a:t> kohana.</a:t>
            </a:r>
          </a:p>
          <a:p>
            <a:pPr>
              <a:lnSpc>
                <a:spcPct val="100000"/>
              </a:lnSpc>
              <a:spcAft>
                <a:spcPts val="0"/>
              </a:spcAft>
            </a:pPr>
            <a:r>
              <a:rPr lang="et-EE" sz="1600" dirty="0">
                <a:latin typeface="Times New Roman" panose="02020603050405020304" pitchFamily="18" charset="0"/>
              </a:rPr>
              <a:t>6. P</a:t>
            </a:r>
            <a:r>
              <a:rPr lang="et-EE" sz="1600" b="0" i="0" u="none" strike="noStrike" baseline="0" dirty="0">
                <a:solidFill>
                  <a:srgbClr val="000000"/>
                </a:solidFill>
                <a:latin typeface="Times New Roman" panose="02020603050405020304" pitchFamily="18" charset="0"/>
              </a:rPr>
              <a:t>rojektitoetuse taotleja ja toetuse saaja </a:t>
            </a:r>
            <a:r>
              <a:rPr lang="et-EE" sz="1600" b="0" i="0" u="none" strike="noStrike" baseline="0" dirty="0">
                <a:solidFill>
                  <a:srgbClr val="FF0000"/>
                </a:solidFill>
                <a:latin typeface="Times New Roman" panose="02020603050405020304" pitchFamily="18" charset="0"/>
              </a:rPr>
              <a:t>tööjõukulu</a:t>
            </a:r>
            <a:r>
              <a:rPr lang="et-EE" sz="1600" b="0" i="0" u="none" strike="noStrike" baseline="0" dirty="0">
                <a:solidFill>
                  <a:srgbClr val="000000"/>
                </a:solidFill>
                <a:latin typeface="Times New Roman" panose="02020603050405020304" pitchFamily="18" charset="0"/>
              </a:rPr>
              <a:t>, välja arvatud looduskeskkonna tingimuste parendamise tegevussuuna tegevuste elluviimisel. </a:t>
            </a:r>
          </a:p>
          <a:p>
            <a:pPr>
              <a:lnSpc>
                <a:spcPct val="100000"/>
              </a:lnSpc>
              <a:spcAft>
                <a:spcPts val="0"/>
              </a:spcAft>
            </a:pPr>
            <a:r>
              <a:rPr lang="et-EE" sz="1600" dirty="0">
                <a:latin typeface="Times New Roman" panose="02020603050405020304" pitchFamily="18" charset="0"/>
              </a:rPr>
              <a:t>7. </a:t>
            </a:r>
            <a:r>
              <a:rPr lang="et-EE" sz="1600" dirty="0">
                <a:solidFill>
                  <a:srgbClr val="FF0000"/>
                </a:solidFill>
                <a:latin typeface="Times New Roman" panose="02020603050405020304" pitchFamily="18" charset="0"/>
              </a:rPr>
              <a:t>K</a:t>
            </a:r>
            <a:r>
              <a:rPr lang="et-EE" sz="1600" b="0" i="0" u="none" strike="noStrike" baseline="0" dirty="0">
                <a:solidFill>
                  <a:srgbClr val="FF0000"/>
                </a:solidFill>
                <a:latin typeface="Times New Roman" panose="02020603050405020304" pitchFamily="18" charset="0"/>
              </a:rPr>
              <a:t>asutatud asja </a:t>
            </a:r>
            <a:r>
              <a:rPr lang="et-EE" sz="1600" b="0" i="0" u="none" strike="noStrike" baseline="0" dirty="0">
                <a:solidFill>
                  <a:srgbClr val="000000"/>
                </a:solidFill>
                <a:latin typeface="Times New Roman" panose="02020603050405020304" pitchFamily="18" charset="0"/>
              </a:rPr>
              <a:t>soetamise kulu ja muuseumieksponaatide ostmise või rentimise kulu.</a:t>
            </a:r>
          </a:p>
          <a:p>
            <a:pPr>
              <a:lnSpc>
                <a:spcPct val="100000"/>
              </a:lnSpc>
              <a:spcAft>
                <a:spcPts val="0"/>
              </a:spcAft>
            </a:pPr>
            <a:r>
              <a:rPr lang="et-EE" sz="1600" dirty="0">
                <a:latin typeface="Times New Roman" panose="02020603050405020304" pitchFamily="18" charset="0"/>
              </a:rPr>
              <a:t>8. K</a:t>
            </a:r>
            <a:r>
              <a:rPr lang="et-EE" sz="1600" b="0" i="0" u="none" strike="noStrike" baseline="0" dirty="0">
                <a:solidFill>
                  <a:srgbClr val="000000"/>
                </a:solidFill>
                <a:latin typeface="Times New Roman" panose="02020603050405020304" pitchFamily="18" charset="0"/>
              </a:rPr>
              <a:t>alapüügiseaduse tähenduses </a:t>
            </a:r>
            <a:r>
              <a:rPr lang="et-EE" sz="1600" b="0" i="0" u="none" strike="noStrike" baseline="0" dirty="0">
                <a:solidFill>
                  <a:srgbClr val="FF0000"/>
                </a:solidFill>
                <a:latin typeface="Times New Roman" panose="02020603050405020304" pitchFamily="18" charset="0"/>
              </a:rPr>
              <a:t>kalalaeva</a:t>
            </a:r>
            <a:r>
              <a:rPr lang="et-EE" sz="1600" b="0" i="0" u="none" strike="noStrike" baseline="0" dirty="0">
                <a:solidFill>
                  <a:srgbClr val="000000"/>
                </a:solidFill>
                <a:latin typeface="Times New Roman" panose="02020603050405020304" pitchFamily="18" charset="0"/>
              </a:rPr>
              <a:t> soetamise või ehitamise kulu ja kalalaeva seadme, sealhulgas mootori soetamise või paigaldamise kulu, püügivahendi ja </a:t>
            </a:r>
            <a:r>
              <a:rPr lang="et-EE" sz="1600" b="0" i="0" u="none" strike="noStrike" baseline="0" dirty="0" err="1">
                <a:solidFill>
                  <a:srgbClr val="000000"/>
                </a:solidFill>
                <a:latin typeface="Times New Roman" panose="02020603050405020304" pitchFamily="18" charset="0"/>
              </a:rPr>
              <a:t>hülgepeleti</a:t>
            </a:r>
            <a:r>
              <a:rPr lang="et-EE" sz="1600" b="0" i="0" u="none" strike="noStrike" baseline="0" dirty="0">
                <a:solidFill>
                  <a:srgbClr val="000000"/>
                </a:solidFill>
                <a:latin typeface="Times New Roman" panose="02020603050405020304" pitchFamily="18" charset="0"/>
              </a:rPr>
              <a:t> soetamine</a:t>
            </a:r>
            <a:r>
              <a:rPr lang="et-EE" sz="1600" dirty="0">
                <a:latin typeface="Times New Roman" panose="02020603050405020304" pitchFamily="18" charset="0"/>
              </a:rPr>
              <a:t>. </a:t>
            </a:r>
          </a:p>
          <a:p>
            <a:pPr>
              <a:lnSpc>
                <a:spcPct val="100000"/>
              </a:lnSpc>
              <a:spcAft>
                <a:spcPts val="0"/>
              </a:spcAft>
            </a:pPr>
            <a:r>
              <a:rPr lang="et-EE" sz="1600" b="0" i="0" u="none" strike="noStrike" baseline="0" dirty="0">
                <a:solidFill>
                  <a:srgbClr val="000000"/>
                </a:solidFill>
                <a:latin typeface="Times New Roman" panose="02020603050405020304" pitchFamily="18" charset="0"/>
              </a:rPr>
              <a:t>9. Mootorratta, M- või N- kategooria sõiduki soetamise kulu, välja arvatud sellise komplektse N-kategooria sõiduki soetamise kulu, millel on kuni kolm istmekohta ja mille kaubaruum on istmekohtadest eraldatud püsiva vaheseinaga.      </a:t>
            </a:r>
            <a:endParaRPr lang="et-EE" sz="1600" dirty="0"/>
          </a:p>
        </p:txBody>
      </p:sp>
    </p:spTree>
    <p:extLst>
      <p:ext uri="{BB962C8B-B14F-4D97-AF65-F5344CB8AC3E}">
        <p14:creationId xmlns:p14="http://schemas.microsoft.com/office/powerpoint/2010/main" val="906999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83173-B370-9AEA-A79F-8F6D2866A284}"/>
              </a:ext>
            </a:extLst>
          </p:cNvPr>
          <p:cNvSpPr>
            <a:spLocks noGrp="1"/>
          </p:cNvSpPr>
          <p:nvPr>
            <p:ph type="title"/>
          </p:nvPr>
        </p:nvSpPr>
        <p:spPr/>
        <p:txBody>
          <a:bodyPr/>
          <a:lstStyle/>
          <a:p>
            <a:pPr algn="ctr"/>
            <a:r>
              <a:rPr lang="et-EE" dirty="0"/>
              <a:t>Mitteabikõlblikud kulud 2</a:t>
            </a:r>
          </a:p>
        </p:txBody>
      </p:sp>
      <p:sp>
        <p:nvSpPr>
          <p:cNvPr id="3" name="Content Placeholder 2">
            <a:extLst>
              <a:ext uri="{FF2B5EF4-FFF2-40B4-BE49-F238E27FC236}">
                <a16:creationId xmlns:a16="http://schemas.microsoft.com/office/drawing/2014/main" id="{DA868553-339C-F1D1-1C8E-A7613EEE6A9D}"/>
              </a:ext>
            </a:extLst>
          </p:cNvPr>
          <p:cNvSpPr>
            <a:spLocks noGrp="1"/>
          </p:cNvSpPr>
          <p:nvPr>
            <p:ph idx="1"/>
          </p:nvPr>
        </p:nvSpPr>
        <p:spPr/>
        <p:txBody>
          <a:bodyPr/>
          <a:lstStyle/>
          <a:p>
            <a:r>
              <a:rPr lang="et-EE" sz="1800" b="0" i="0" u="none" strike="noStrike" baseline="0" dirty="0">
                <a:solidFill>
                  <a:srgbClr val="000000"/>
                </a:solidFill>
                <a:latin typeface="Times New Roman" panose="02020603050405020304" pitchFamily="18" charset="0"/>
              </a:rPr>
              <a:t>10. </a:t>
            </a:r>
            <a:r>
              <a:rPr lang="et-EE" sz="1800" b="0" i="0" u="none" strike="noStrike" baseline="0" dirty="0">
                <a:solidFill>
                  <a:srgbClr val="FF0000"/>
                </a:solidFill>
                <a:latin typeface="Times New Roman" panose="02020603050405020304" pitchFamily="18" charset="0"/>
              </a:rPr>
              <a:t>Vesiviljelusega</a:t>
            </a:r>
            <a:r>
              <a:rPr lang="et-EE" sz="1800" b="0" i="0" u="none" strike="noStrike" baseline="0" dirty="0">
                <a:solidFill>
                  <a:srgbClr val="000000"/>
                </a:solidFill>
                <a:latin typeface="Times New Roman" panose="02020603050405020304" pitchFamily="18" charset="0"/>
              </a:rPr>
              <a:t> seotud investeeringu kulu. </a:t>
            </a:r>
          </a:p>
          <a:p>
            <a:pPr algn="just"/>
            <a:r>
              <a:rPr lang="et-EE" sz="1800" dirty="0">
                <a:latin typeface="Times New Roman" panose="02020603050405020304" pitchFamily="18" charset="0"/>
              </a:rPr>
              <a:t>11. S</a:t>
            </a:r>
            <a:r>
              <a:rPr lang="et-EE" sz="1800" b="0" i="0" u="none" strike="noStrike" baseline="0" dirty="0">
                <a:solidFill>
                  <a:srgbClr val="000000"/>
                </a:solidFill>
                <a:latin typeface="Times New Roman" panose="02020603050405020304" pitchFamily="18" charset="0"/>
              </a:rPr>
              <a:t>ee osa sellise taastuvast energiaallikast tootmisseadme projekteerimise, soetamise ja paigaldamise kulust, mille puhul tootmisseadme tootmisvõimsus ületab projektitoetuse taotleja tarbimiskoha </a:t>
            </a:r>
            <a:r>
              <a:rPr lang="et-EE" sz="1800" b="0" i="0" u="none" strike="noStrike" baseline="0" dirty="0">
                <a:solidFill>
                  <a:srgbClr val="FF0000"/>
                </a:solidFill>
                <a:latin typeface="Times New Roman" panose="02020603050405020304" pitchFamily="18" charset="0"/>
              </a:rPr>
              <a:t>omatarbimise</a:t>
            </a:r>
            <a:r>
              <a:rPr lang="et-EE" sz="1800" b="0" i="0" u="none" strike="noStrike" baseline="0" dirty="0">
                <a:solidFill>
                  <a:srgbClr val="000000"/>
                </a:solidFill>
                <a:latin typeface="Times New Roman" panose="02020603050405020304" pitchFamily="18" charset="0"/>
              </a:rPr>
              <a:t>. </a:t>
            </a:r>
          </a:p>
          <a:p>
            <a:r>
              <a:rPr lang="et-EE" sz="1800" b="0" i="0" u="none" strike="noStrike" baseline="0" dirty="0">
                <a:solidFill>
                  <a:srgbClr val="000000"/>
                </a:solidFill>
                <a:latin typeface="Times New Roman" panose="02020603050405020304" pitchFamily="18" charset="0"/>
              </a:rPr>
              <a:t>12. Tulumaksuseaduse § 8 tähenduses seotud isikute vahel sõlmitud tehinguga kaasnev kulu.</a:t>
            </a:r>
          </a:p>
          <a:p>
            <a:r>
              <a:rPr lang="et-EE" sz="1800" b="0" i="0" u="none" strike="noStrike" baseline="0" dirty="0">
                <a:solidFill>
                  <a:srgbClr val="000000"/>
                </a:solidFill>
                <a:latin typeface="Times New Roman" panose="02020603050405020304" pitchFamily="18" charset="0"/>
              </a:rPr>
              <a:t>13. </a:t>
            </a:r>
            <a:r>
              <a:rPr lang="et-EE" sz="1800" dirty="0">
                <a:latin typeface="Times New Roman" panose="02020603050405020304" pitchFamily="18" charset="0"/>
              </a:rPr>
              <a:t>E</a:t>
            </a:r>
            <a:r>
              <a:rPr lang="fi-FI" sz="1800" b="0" i="0" u="none" strike="noStrike" baseline="0" dirty="0" err="1">
                <a:solidFill>
                  <a:srgbClr val="000000"/>
                </a:solidFill>
                <a:latin typeface="Times New Roman" panose="02020603050405020304" pitchFamily="18" charset="0"/>
              </a:rPr>
              <a:t>nergiaauditi</a:t>
            </a:r>
            <a:r>
              <a:rPr lang="fi-FI" sz="1800" b="0" i="0" u="none" strike="noStrike" baseline="0" dirty="0">
                <a:solidFill>
                  <a:srgbClr val="000000"/>
                </a:solidFill>
                <a:latin typeface="Times New Roman" panose="02020603050405020304" pitchFamily="18" charset="0"/>
              </a:rPr>
              <a:t> kulu ilma </a:t>
            </a:r>
            <a:r>
              <a:rPr lang="fi-FI" sz="1800" b="0" i="0" u="none" strike="noStrike" baseline="0" dirty="0" err="1">
                <a:solidFill>
                  <a:srgbClr val="000000"/>
                </a:solidFill>
                <a:latin typeface="Times New Roman" panose="02020603050405020304" pitchFamily="18" charset="0"/>
              </a:rPr>
              <a:t>investeeringuta</a:t>
            </a:r>
            <a:r>
              <a:rPr lang="fi-FI" sz="1800" b="0" i="0" u="none" strike="noStrike" baseline="0" dirty="0">
                <a:solidFill>
                  <a:srgbClr val="000000"/>
                </a:solidFill>
                <a:latin typeface="Times New Roman" panose="02020603050405020304" pitchFamily="18" charset="0"/>
              </a:rPr>
              <a:t> sama </a:t>
            </a:r>
            <a:r>
              <a:rPr lang="fi-FI" sz="1800" b="0" i="0" u="none" strike="noStrike" baseline="0" dirty="0" err="1">
                <a:solidFill>
                  <a:srgbClr val="000000"/>
                </a:solidFill>
                <a:latin typeface="Times New Roman" panose="02020603050405020304" pitchFamily="18" charset="0"/>
              </a:rPr>
              <a:t>tegevuse</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raames</a:t>
            </a:r>
            <a:r>
              <a:rPr lang="et-EE" sz="1800" dirty="0">
                <a:latin typeface="Times New Roman" panose="02020603050405020304" pitchFamily="18" charset="0"/>
              </a:rPr>
              <a:t>.</a:t>
            </a:r>
          </a:p>
          <a:p>
            <a:r>
              <a:rPr lang="et-EE" sz="1800" dirty="0">
                <a:latin typeface="Times New Roman" panose="02020603050405020304" pitchFamily="18" charset="0"/>
              </a:rPr>
              <a:t>14. K</a:t>
            </a:r>
            <a:r>
              <a:rPr lang="fi-FI" sz="1800" b="0" i="0" u="none" strike="noStrike" baseline="0" dirty="0" err="1">
                <a:solidFill>
                  <a:srgbClr val="000000"/>
                </a:solidFill>
                <a:latin typeface="Times New Roman" panose="02020603050405020304" pitchFamily="18" charset="0"/>
              </a:rPr>
              <a:t>ulu</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mis</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tehakse</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FF0000"/>
                </a:solidFill>
                <a:latin typeface="Times New Roman" panose="02020603050405020304" pitchFamily="18" charset="0"/>
              </a:rPr>
              <a:t>kalaliigi</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asustamiseks</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sealhulgas</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FF0000"/>
                </a:solidFill>
                <a:latin typeface="Times New Roman" panose="02020603050405020304" pitchFamily="18" charset="0"/>
              </a:rPr>
              <a:t>eksperimentaalseks</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asustamiseks</a:t>
            </a:r>
            <a:r>
              <a:rPr lang="et-EE" sz="1800" dirty="0">
                <a:latin typeface="Times New Roman" panose="02020603050405020304" pitchFamily="18" charset="0"/>
              </a:rPr>
              <a:t>.</a:t>
            </a:r>
          </a:p>
          <a:p>
            <a:pPr algn="just"/>
            <a:r>
              <a:rPr lang="et-EE" sz="1800" b="0" i="0" u="none" strike="noStrike" baseline="0" dirty="0">
                <a:solidFill>
                  <a:srgbClr val="000000"/>
                </a:solidFill>
                <a:latin typeface="Times New Roman" panose="02020603050405020304" pitchFamily="18" charset="0"/>
              </a:rPr>
              <a:t>15. Lautrikoha renoveerimine või parendamine, välja arvatud kalandus- ja merendustraditsioonide edendamise tegevussuuna tegevuse puhul, kui projektitoetuse taotlejaks on </a:t>
            </a:r>
            <a:r>
              <a:rPr lang="et-EE" sz="1800" b="0" i="0" u="none" strike="noStrike" baseline="0" dirty="0">
                <a:solidFill>
                  <a:srgbClr val="FF0000"/>
                </a:solidFill>
                <a:latin typeface="Times New Roman" panose="02020603050405020304" pitchFamily="18" charset="0"/>
              </a:rPr>
              <a:t>kohalik omavalitsus </a:t>
            </a:r>
            <a:r>
              <a:rPr lang="et-EE" sz="1800" b="0" i="0" u="none" strike="noStrike" baseline="0" dirty="0">
                <a:solidFill>
                  <a:srgbClr val="000000"/>
                </a:solidFill>
                <a:latin typeface="Times New Roman" panose="02020603050405020304" pitchFamily="18" charset="0"/>
              </a:rPr>
              <a:t>või kohaliku omavalitsuse </a:t>
            </a:r>
            <a:r>
              <a:rPr lang="et-EE" sz="1800" dirty="0">
                <a:latin typeface="Times New Roman" panose="02020603050405020304" pitchFamily="18" charset="0"/>
              </a:rPr>
              <a:t>asutus</a:t>
            </a:r>
            <a:r>
              <a:rPr lang="et-EE" sz="1800" b="0" i="0" u="none" strike="noStrike" baseline="0" dirty="0">
                <a:solidFill>
                  <a:srgbClr val="000000"/>
                </a:solidFill>
                <a:latin typeface="Times New Roman" panose="02020603050405020304" pitchFamily="18" charset="0"/>
              </a:rPr>
              <a:t>. </a:t>
            </a:r>
          </a:p>
          <a:p>
            <a:r>
              <a:rPr lang="et-EE" sz="1800" dirty="0">
                <a:latin typeface="Times New Roman" panose="02020603050405020304" pitchFamily="18" charset="0"/>
              </a:rPr>
              <a:t>16. T</a:t>
            </a:r>
            <a:r>
              <a:rPr lang="et-EE" sz="1800" b="0" i="0" u="none" strike="noStrike" baseline="0" dirty="0">
                <a:solidFill>
                  <a:srgbClr val="000000"/>
                </a:solidFill>
                <a:latin typeface="Times New Roman" panose="02020603050405020304" pitchFamily="18" charset="0"/>
              </a:rPr>
              <a:t>oetatava tegevuse elluviimise seisukohast põhjendamatu kulu. </a:t>
            </a:r>
            <a:endParaRPr lang="et-EE" sz="1800" dirty="0">
              <a:latin typeface="Times New Roman" panose="02020603050405020304" pitchFamily="18" charset="0"/>
            </a:endParaRPr>
          </a:p>
          <a:p>
            <a:r>
              <a:rPr lang="fi-FI" sz="1800" b="0" i="0" u="none" strike="noStrike" baseline="0" dirty="0">
                <a:solidFill>
                  <a:srgbClr val="000000"/>
                </a:solidFill>
                <a:latin typeface="Times New Roman" panose="02020603050405020304" pitchFamily="18" charset="0"/>
              </a:rPr>
              <a:t> </a:t>
            </a:r>
            <a:r>
              <a:rPr lang="et-EE" sz="1800" b="0" i="0" u="none" strike="noStrike" baseline="0" dirty="0">
                <a:solidFill>
                  <a:srgbClr val="000000"/>
                </a:solidFill>
                <a:latin typeface="Times New Roman" panose="02020603050405020304" pitchFamily="18" charset="0"/>
              </a:rPr>
              <a:t> </a:t>
            </a:r>
            <a:endParaRPr lang="et-EE" dirty="0"/>
          </a:p>
        </p:txBody>
      </p:sp>
    </p:spTree>
    <p:extLst>
      <p:ext uri="{BB962C8B-B14F-4D97-AF65-F5344CB8AC3E}">
        <p14:creationId xmlns:p14="http://schemas.microsoft.com/office/powerpoint/2010/main" val="3878938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9E190-F6C2-5928-6E40-8C87D9D01572}"/>
              </a:ext>
            </a:extLst>
          </p:cNvPr>
          <p:cNvSpPr>
            <a:spLocks noGrp="1"/>
          </p:cNvSpPr>
          <p:nvPr>
            <p:ph type="title"/>
          </p:nvPr>
        </p:nvSpPr>
        <p:spPr/>
        <p:txBody>
          <a:bodyPr/>
          <a:lstStyle/>
          <a:p>
            <a:pPr algn="ctr"/>
            <a:r>
              <a:rPr lang="et-EE" dirty="0"/>
              <a:t>Toetuse maksimaalne määr</a:t>
            </a:r>
          </a:p>
        </p:txBody>
      </p:sp>
      <p:sp>
        <p:nvSpPr>
          <p:cNvPr id="3" name="Content Placeholder 2">
            <a:extLst>
              <a:ext uri="{FF2B5EF4-FFF2-40B4-BE49-F238E27FC236}">
                <a16:creationId xmlns:a16="http://schemas.microsoft.com/office/drawing/2014/main" id="{A764C28B-B434-6667-2FED-8B1230EC8759}"/>
              </a:ext>
            </a:extLst>
          </p:cNvPr>
          <p:cNvSpPr>
            <a:spLocks noGrp="1"/>
          </p:cNvSpPr>
          <p:nvPr>
            <p:ph idx="1"/>
          </p:nvPr>
        </p:nvSpPr>
        <p:spPr/>
        <p:txBody>
          <a:bodyPr/>
          <a:lstStyle/>
          <a:p>
            <a:pPr algn="just"/>
            <a:r>
              <a:rPr lang="et-EE" sz="1600" b="0" i="0" u="none" strike="noStrike" baseline="0" dirty="0">
                <a:solidFill>
                  <a:srgbClr val="000000"/>
                </a:solidFill>
                <a:latin typeface="Times New Roman" panose="02020603050405020304" pitchFamily="18" charset="0"/>
              </a:rPr>
              <a:t>Projektitoetuse saaja, välja arvatud kohaliku </a:t>
            </a:r>
            <a:r>
              <a:rPr lang="et-EE" sz="1600" b="0" i="0" u="none" strike="noStrike" baseline="0" dirty="0">
                <a:solidFill>
                  <a:srgbClr val="FF0000"/>
                </a:solidFill>
                <a:latin typeface="Times New Roman" panose="02020603050405020304" pitchFamily="18" charset="0"/>
              </a:rPr>
              <a:t>omavalitsuse üksus ja kohaliku omavalitsuse üksuse asutus</a:t>
            </a:r>
            <a:r>
              <a:rPr lang="et-EE" sz="1600" b="0" i="0" u="none" strike="noStrike" baseline="0" dirty="0">
                <a:solidFill>
                  <a:srgbClr val="000000"/>
                </a:solidFill>
                <a:latin typeface="Times New Roman" panose="02020603050405020304" pitchFamily="18" charset="0"/>
              </a:rPr>
              <a:t>, võib programmiperioodi jooksul saada projektitoetust kokku kuni </a:t>
            </a:r>
            <a:r>
              <a:rPr lang="et-EE" sz="1600" b="0" i="0" u="none" strike="noStrike" baseline="0" dirty="0">
                <a:solidFill>
                  <a:srgbClr val="FF0000"/>
                </a:solidFill>
                <a:latin typeface="Times New Roman" panose="02020603050405020304" pitchFamily="18" charset="0"/>
              </a:rPr>
              <a:t>400 000 </a:t>
            </a:r>
            <a:r>
              <a:rPr lang="et-EE" sz="1600" b="0" i="0" u="none" strike="noStrike" baseline="0" dirty="0">
                <a:solidFill>
                  <a:srgbClr val="000000"/>
                </a:solidFill>
                <a:latin typeface="Times New Roman" panose="02020603050405020304" pitchFamily="18" charset="0"/>
              </a:rPr>
              <a:t>eurot. Konkurentsiseaduse § 2 tähenduses üksteisega valitseva mõju kaudu seotud isikud, kes tegutsevad samas kalanduspiirkonnas ja samas valdkonnas, ning äriseadustiku § 6 tähenduses kontserni moodustavad isikud loetakse üheks projektitoetuse saajaks. </a:t>
            </a:r>
          </a:p>
          <a:p>
            <a:pPr algn="just"/>
            <a:r>
              <a:rPr lang="et-EE" sz="1800" b="1" i="0" u="none" strike="noStrike" baseline="0" dirty="0">
                <a:solidFill>
                  <a:srgbClr val="000000"/>
                </a:solidFill>
                <a:latin typeface="Times New Roman" panose="02020603050405020304" pitchFamily="18" charset="0"/>
              </a:rPr>
              <a:t>Vee-elusressursside </a:t>
            </a:r>
            <a:r>
              <a:rPr lang="et-EE" sz="1800" b="1" i="0" u="none" strike="noStrike" baseline="0" dirty="0" err="1">
                <a:solidFill>
                  <a:srgbClr val="000000"/>
                </a:solidFill>
                <a:latin typeface="Times New Roman" panose="02020603050405020304" pitchFamily="18" charset="0"/>
              </a:rPr>
              <a:t>väärindamise</a:t>
            </a:r>
            <a:r>
              <a:rPr lang="et-EE" sz="1800" b="1" i="0" u="none" strike="noStrike" baseline="0" dirty="0">
                <a:solidFill>
                  <a:srgbClr val="000000"/>
                </a:solidFill>
                <a:latin typeface="Times New Roman" panose="02020603050405020304" pitchFamily="18" charset="0"/>
              </a:rPr>
              <a:t> ja otseturustamise tegevussuunas on toetuse maksimaalne määr:</a:t>
            </a:r>
          </a:p>
          <a:p>
            <a:pPr algn="just"/>
            <a:r>
              <a:rPr lang="et-EE" sz="1600" b="0" i="0" u="none" strike="noStrike" baseline="0" dirty="0">
                <a:solidFill>
                  <a:srgbClr val="000000"/>
                </a:solidFill>
                <a:latin typeface="Times New Roman" panose="02020603050405020304" pitchFamily="18" charset="0"/>
              </a:rPr>
              <a:t>1. 80 % toetatava tegevuse abikõlblikest kuludest, kui projektitoetuse saaja on </a:t>
            </a:r>
            <a:r>
              <a:rPr lang="et-EE" sz="1600" b="0" i="0" u="none" strike="noStrike" baseline="0" dirty="0" err="1">
                <a:solidFill>
                  <a:srgbClr val="000000"/>
                </a:solidFill>
                <a:latin typeface="Times New Roman" panose="02020603050405020304" pitchFamily="18" charset="0"/>
              </a:rPr>
              <a:t>tulundusühistu</a:t>
            </a:r>
            <a:r>
              <a:rPr lang="et-EE" sz="1600" b="0" i="0" u="none" strike="noStrike" baseline="0" dirty="0">
                <a:solidFill>
                  <a:srgbClr val="000000"/>
                </a:solidFill>
                <a:latin typeface="Times New Roman" panose="02020603050405020304" pitchFamily="18" charset="0"/>
              </a:rPr>
              <a:t>, kelle liikmeteks on vähemalt viis mikroettevõtjat, kes tegelevad väikesemahulise rannapüügiga Euroopa Parlamendi ja nõukogu määruse (EL) 2021/1139 artikli 2 lõike 2 punkti 14 alapunkti a tähenduses ning kes omavad </a:t>
            </a:r>
            <a:r>
              <a:rPr lang="et-EE" sz="1600" b="0" i="0" u="none" strike="noStrike" baseline="0" dirty="0">
                <a:solidFill>
                  <a:srgbClr val="FF0000"/>
                </a:solidFill>
                <a:latin typeface="Times New Roman" panose="02020603050405020304" pitchFamily="18" charset="0"/>
              </a:rPr>
              <a:t>kehtivat kaluri kalapüügiluba</a:t>
            </a:r>
            <a:r>
              <a:rPr lang="et-EE" sz="1600" b="0" i="0" u="none" strike="noStrike" baseline="0" dirty="0">
                <a:solidFill>
                  <a:srgbClr val="000000"/>
                </a:solidFill>
                <a:latin typeface="Times New Roman" panose="02020603050405020304" pitchFamily="18" charset="0"/>
              </a:rPr>
              <a:t>. </a:t>
            </a:r>
          </a:p>
          <a:p>
            <a:pPr algn="just"/>
            <a:r>
              <a:rPr lang="et-EE" sz="1600" b="0" i="0" u="none" strike="noStrike" baseline="0" dirty="0">
                <a:solidFill>
                  <a:srgbClr val="000000"/>
                </a:solidFill>
                <a:latin typeface="Times New Roman" panose="02020603050405020304" pitchFamily="18" charset="0"/>
              </a:rPr>
              <a:t>2. 70 % toetatava tegevuse abikõlblikest kuludest, kui projektitoetuse saaja on mikroettevõtja, kes tegeleb väikesemahulise rannapüügiga Euroopa Parlamendi ja nõukogu määruse (EL) 2021/1139 artikli 2 lõike 2 punkti 14 alapunkti a tähenduses ning kes omab </a:t>
            </a:r>
            <a:r>
              <a:rPr lang="et-EE" sz="1600" b="0" i="0" u="none" strike="noStrike" baseline="0" dirty="0">
                <a:solidFill>
                  <a:srgbClr val="FF0000"/>
                </a:solidFill>
                <a:latin typeface="Times New Roman" panose="02020603050405020304" pitchFamily="18" charset="0"/>
              </a:rPr>
              <a:t>kehtivat kaluri kalapüügiluba</a:t>
            </a:r>
            <a:r>
              <a:rPr lang="et-EE" sz="1600" b="0" i="0" u="none" strike="noStrike" baseline="0" dirty="0">
                <a:solidFill>
                  <a:srgbClr val="000000"/>
                </a:solidFill>
                <a:latin typeface="Times New Roman" panose="02020603050405020304" pitchFamily="18" charset="0"/>
              </a:rPr>
              <a:t>. </a:t>
            </a:r>
          </a:p>
          <a:p>
            <a:pPr algn="just"/>
            <a:r>
              <a:rPr lang="et-EE" sz="1600" dirty="0">
                <a:latin typeface="Times New Roman" panose="02020603050405020304" pitchFamily="18" charset="0"/>
              </a:rPr>
              <a:t>3. </a:t>
            </a:r>
            <a:r>
              <a:rPr lang="et-EE" sz="1600" b="0" i="0" u="none" strike="noStrike" baseline="0" dirty="0">
                <a:solidFill>
                  <a:srgbClr val="000000"/>
                </a:solidFill>
                <a:latin typeface="Times New Roman" panose="02020603050405020304" pitchFamily="18" charset="0"/>
              </a:rPr>
              <a:t>50 % toetatava tegevuse abikõlblikest kuludest, kui projektitoetuse saaja on mikroettevõtja, kes tegeleb kutselise kalapüügiga ja kes </a:t>
            </a:r>
            <a:r>
              <a:rPr lang="et-EE" sz="1600" b="0" i="0" u="none" strike="noStrike" baseline="0" dirty="0">
                <a:solidFill>
                  <a:srgbClr val="FF0000"/>
                </a:solidFill>
                <a:latin typeface="Times New Roman" panose="02020603050405020304" pitchFamily="18" charset="0"/>
              </a:rPr>
              <a:t>omab kehtivat kaluri kalapüügiluba</a:t>
            </a:r>
            <a:r>
              <a:rPr lang="et-EE" sz="1600" b="0" i="0" u="none" strike="noStrike" baseline="0" dirty="0">
                <a:solidFill>
                  <a:srgbClr val="000000"/>
                </a:solidFill>
                <a:latin typeface="Times New Roman" panose="02020603050405020304" pitchFamily="18" charset="0"/>
              </a:rPr>
              <a:t>, millele on kantud veetavad püügivahendid. </a:t>
            </a:r>
            <a:endParaRPr lang="et-EE" sz="1600" dirty="0"/>
          </a:p>
        </p:txBody>
      </p:sp>
    </p:spTree>
    <p:extLst>
      <p:ext uri="{BB962C8B-B14F-4D97-AF65-F5344CB8AC3E}">
        <p14:creationId xmlns:p14="http://schemas.microsoft.com/office/powerpoint/2010/main" val="202797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79CD1-4DB0-43E8-87E9-1C3C79E1C008}"/>
              </a:ext>
            </a:extLst>
          </p:cNvPr>
          <p:cNvSpPr>
            <a:spLocks noGrp="1"/>
          </p:cNvSpPr>
          <p:nvPr>
            <p:ph type="title"/>
          </p:nvPr>
        </p:nvSpPr>
        <p:spPr/>
        <p:txBody>
          <a:bodyPr/>
          <a:lstStyle/>
          <a:p>
            <a:pPr algn="ctr"/>
            <a:r>
              <a:rPr lang="et-EE" dirty="0"/>
              <a:t>Toetuse maksimaalne määr 2</a:t>
            </a:r>
          </a:p>
        </p:txBody>
      </p:sp>
      <p:sp>
        <p:nvSpPr>
          <p:cNvPr id="3" name="Content Placeholder 2">
            <a:extLst>
              <a:ext uri="{FF2B5EF4-FFF2-40B4-BE49-F238E27FC236}">
                <a16:creationId xmlns:a16="http://schemas.microsoft.com/office/drawing/2014/main" id="{9D587D4C-BA6B-F2DD-F706-1946B20D47B4}"/>
              </a:ext>
            </a:extLst>
          </p:cNvPr>
          <p:cNvSpPr>
            <a:spLocks noGrp="1"/>
          </p:cNvSpPr>
          <p:nvPr>
            <p:ph idx="1"/>
          </p:nvPr>
        </p:nvSpPr>
        <p:spPr/>
        <p:txBody>
          <a:bodyPr/>
          <a:lstStyle/>
          <a:p>
            <a:pPr algn="just"/>
            <a:r>
              <a:rPr lang="et-EE" sz="1800" b="1" i="0" u="none" strike="noStrike" baseline="0" dirty="0">
                <a:solidFill>
                  <a:srgbClr val="000000"/>
                </a:solidFill>
                <a:latin typeface="Times New Roman" panose="02020603050405020304" pitchFamily="18" charset="0"/>
              </a:rPr>
              <a:t>Sadamate taristu parendamise ja pakutavate teenuste mitmekesistamise tegevussuunas on toetuse maksimaalne määr:</a:t>
            </a:r>
          </a:p>
          <a:p>
            <a:pPr algn="just"/>
            <a:r>
              <a:rPr lang="et-EE" sz="1800" b="0" i="0" u="none" strike="noStrike" baseline="0" dirty="0">
                <a:solidFill>
                  <a:srgbClr val="000000"/>
                </a:solidFill>
                <a:latin typeface="Times New Roman" panose="02020603050405020304" pitchFamily="18" charset="0"/>
              </a:rPr>
              <a:t>1. 100 % toetatava tegevuse abikõlblikest kuludest, kui toetuse saaja on kohaliku omavalitsuse üksus, kohaliku omavalitsuse üksuse asutus, kohaliku omavalitsuse üksuse asutatud sihtasutus või mittetulundusühing, kelle häälte koguarvust kuulub üle 50 % </a:t>
            </a:r>
            <a:r>
              <a:rPr lang="et-EE" sz="1800" b="0" i="0" u="none" strike="noStrike" baseline="0" dirty="0">
                <a:latin typeface="Times New Roman" panose="02020603050405020304" pitchFamily="18" charset="0"/>
              </a:rPr>
              <a:t>kohaliku omavalitsuse üksusele; </a:t>
            </a:r>
          </a:p>
          <a:p>
            <a:pPr algn="just"/>
            <a:r>
              <a:rPr lang="et-EE" sz="1800" dirty="0">
                <a:latin typeface="Times New Roman" panose="02020603050405020304" pitchFamily="18" charset="0"/>
              </a:rPr>
              <a:t>2. </a:t>
            </a:r>
            <a:r>
              <a:rPr lang="et-EE" sz="1800" b="0" i="0" u="none" strike="noStrike" baseline="0" dirty="0">
                <a:solidFill>
                  <a:srgbClr val="000000"/>
                </a:solidFill>
                <a:latin typeface="Times New Roman" panose="02020603050405020304" pitchFamily="18" charset="0"/>
              </a:rPr>
              <a:t>80 % toetatava tegevuse abikõlblikest kuludest, kui toetuse saaja on mittetulundusühing kelle põhikirjaline eesmärk on seotud kalandussektori tegevuste edendamisega ja kelle liikmetest vähemalt 50 % on ettevõtjad kes omavad kehtivat kaluri kalapüügiluba. </a:t>
            </a:r>
            <a:r>
              <a:rPr lang="et-EE" sz="1800" dirty="0">
                <a:latin typeface="Times New Roman" panose="02020603050405020304" pitchFamily="18" charset="0"/>
              </a:rPr>
              <a:t>S</a:t>
            </a:r>
            <a:r>
              <a:rPr lang="et-EE" sz="1800" b="0" i="0" u="none" strike="noStrike" baseline="0" dirty="0">
                <a:solidFill>
                  <a:srgbClr val="000000"/>
                </a:solidFill>
                <a:latin typeface="Times New Roman" panose="02020603050405020304" pitchFamily="18" charset="0"/>
              </a:rPr>
              <a:t>ihtasutus, kelle põhikirjaline eesmärk on seotud kalandussektori tegevuste edendamisega ja kelle juhatuse või nõukogu liikmetest vähemalt 50 % on ettevõtjate, kes omavad kehtivat kaluri kalapüügi luba seaduslikud esindajad või füüsilisest isikust ettevõtjad, kes omavad kehtivat kaluri kalapüügiluba.</a:t>
            </a:r>
          </a:p>
          <a:p>
            <a:pPr algn="just"/>
            <a:r>
              <a:rPr lang="et-EE" sz="1800" dirty="0">
                <a:latin typeface="Times New Roman" panose="02020603050405020304" pitchFamily="18" charset="0"/>
              </a:rPr>
              <a:t>3. 50 % toetatava tegevuse abikõlblikest kuludest kui toetuse saaja on </a:t>
            </a:r>
            <a:r>
              <a:rPr lang="et-EE"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ettevõtja</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kes</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omab</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kehtivat</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kaluri</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kalapüügiluba</a:t>
            </a:r>
            <a:r>
              <a:rPr lang="fi-FI" sz="1800" b="0" i="0" u="none" strike="noStrike" baseline="0" dirty="0">
                <a:solidFill>
                  <a:srgbClr val="000000"/>
                </a:solidFill>
                <a:latin typeface="Times New Roman" panose="02020603050405020304" pitchFamily="18" charset="0"/>
              </a:rPr>
              <a:t>; </a:t>
            </a:r>
            <a:r>
              <a:rPr lang="et-EE" sz="1800" b="0" i="0" u="none" strike="noStrike" baseline="0" dirty="0">
                <a:solidFill>
                  <a:srgbClr val="000000"/>
                </a:solidFill>
                <a:latin typeface="Times New Roman" panose="02020603050405020304" pitchFamily="18" charset="0"/>
              </a:rPr>
              <a:t> </a:t>
            </a:r>
            <a:endParaRPr lang="et-EE" sz="1800" b="0" i="0" u="none" strike="noStrike" baseline="0" dirty="0">
              <a:latin typeface="Times New Roman" panose="02020603050405020304" pitchFamily="18" charset="0"/>
            </a:endParaRPr>
          </a:p>
          <a:p>
            <a:endParaRPr lang="et-EE" sz="1800" b="0" i="0" u="none" strike="noStrike" baseline="0" dirty="0">
              <a:latin typeface="Times New Roman" panose="02020603050405020304" pitchFamily="18" charset="0"/>
            </a:endParaRPr>
          </a:p>
        </p:txBody>
      </p:sp>
    </p:spTree>
    <p:extLst>
      <p:ext uri="{BB962C8B-B14F-4D97-AF65-F5344CB8AC3E}">
        <p14:creationId xmlns:p14="http://schemas.microsoft.com/office/powerpoint/2010/main" val="2465050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EBF41-B9D5-3A55-38AE-2299FFE1CF31}"/>
              </a:ext>
            </a:extLst>
          </p:cNvPr>
          <p:cNvSpPr>
            <a:spLocks noGrp="1"/>
          </p:cNvSpPr>
          <p:nvPr>
            <p:ph type="title"/>
          </p:nvPr>
        </p:nvSpPr>
        <p:spPr/>
        <p:txBody>
          <a:bodyPr/>
          <a:lstStyle/>
          <a:p>
            <a:pPr algn="ctr"/>
            <a:r>
              <a:rPr lang="et-EE" dirty="0"/>
              <a:t>Toetuse maksimaalne määr 3</a:t>
            </a:r>
          </a:p>
        </p:txBody>
      </p:sp>
      <p:sp>
        <p:nvSpPr>
          <p:cNvPr id="3" name="Content Placeholder 2">
            <a:extLst>
              <a:ext uri="{FF2B5EF4-FFF2-40B4-BE49-F238E27FC236}">
                <a16:creationId xmlns:a16="http://schemas.microsoft.com/office/drawing/2014/main" id="{BE75CBBD-FE04-5EA0-212F-87EEF3F82731}"/>
              </a:ext>
            </a:extLst>
          </p:cNvPr>
          <p:cNvSpPr>
            <a:spLocks noGrp="1"/>
          </p:cNvSpPr>
          <p:nvPr>
            <p:ph idx="1"/>
          </p:nvPr>
        </p:nvSpPr>
        <p:spPr/>
        <p:txBody>
          <a:bodyPr/>
          <a:lstStyle/>
          <a:p>
            <a:pPr algn="just"/>
            <a:r>
              <a:rPr lang="et-EE" sz="1800" b="1" i="0" u="none" strike="noStrike" baseline="0" dirty="0">
                <a:solidFill>
                  <a:srgbClr val="000000"/>
                </a:solidFill>
                <a:latin typeface="Times New Roman" panose="02020603050405020304" pitchFamily="18" charset="0"/>
              </a:rPr>
              <a:t>Majandustegevuse mitmekesistamise tegevussuunas </a:t>
            </a:r>
            <a:r>
              <a:rPr lang="et-EE" sz="1800" b="0" i="0" u="none" strike="noStrike" baseline="0" dirty="0">
                <a:solidFill>
                  <a:srgbClr val="000000"/>
                </a:solidFill>
                <a:latin typeface="Times New Roman" panose="02020603050405020304" pitchFamily="18" charset="0"/>
              </a:rPr>
              <a:t>on toetuse maksimaalne määr 50 % toetatava tegevuse abikõlblikest kuludest. Toetuse saaja on ettevõtja, kes omab kehtivat kaluri kalapüügiluba ja kellel on piisav majandustegevus kalapüügist.  </a:t>
            </a:r>
          </a:p>
          <a:p>
            <a:pPr algn="just"/>
            <a:r>
              <a:rPr lang="et-EE" sz="1800" b="1" i="0" u="none" strike="noStrike" baseline="0" dirty="0">
                <a:solidFill>
                  <a:srgbClr val="000000"/>
                </a:solidFill>
                <a:latin typeface="Times New Roman" panose="02020603050405020304" pitchFamily="18" charset="0"/>
              </a:rPr>
              <a:t>Looduskeskkonna tingimuste parendamise tegevussuunas </a:t>
            </a:r>
            <a:r>
              <a:rPr lang="et-EE" sz="1800" b="0" i="0" u="none" strike="noStrike" baseline="0" dirty="0">
                <a:solidFill>
                  <a:srgbClr val="000000"/>
                </a:solidFill>
                <a:latin typeface="Times New Roman" panose="02020603050405020304" pitchFamily="18" charset="0"/>
              </a:rPr>
              <a:t>on toetuse maksimaalne määr 100 % toetatava tegevuse abikõlblikest kuludest. Toetuse saaja võiv olla KOV või KOV asutus, MTÜ ja SA.</a:t>
            </a:r>
          </a:p>
          <a:p>
            <a:pPr algn="just"/>
            <a:r>
              <a:rPr lang="et-EE" sz="1800" b="1" i="0" u="none" strike="noStrike" baseline="0" dirty="0">
                <a:solidFill>
                  <a:srgbClr val="000000"/>
                </a:solidFill>
                <a:latin typeface="Times New Roman" panose="02020603050405020304" pitchFamily="18" charset="0"/>
              </a:rPr>
              <a:t>Kalandus- ja merendustraditsioonide edendamise tegevussuunas </a:t>
            </a:r>
            <a:r>
              <a:rPr lang="et-EE" sz="1800" b="0" i="0" u="none" strike="noStrike" baseline="0" dirty="0">
                <a:solidFill>
                  <a:srgbClr val="000000"/>
                </a:solidFill>
                <a:latin typeface="Times New Roman" panose="02020603050405020304" pitchFamily="18" charset="0"/>
              </a:rPr>
              <a:t>on toetuse maksimaalne määr 90 % toetatava tegevuse abikõlblikest kuludest. Toetuse saaja võiv olla KOV või KOV asutus, MTÜ ja SA.</a:t>
            </a:r>
          </a:p>
          <a:p>
            <a:pPr algn="just"/>
            <a:r>
              <a:rPr lang="et-EE" sz="1800" b="1" i="0" u="none" strike="noStrike" baseline="0" dirty="0">
                <a:solidFill>
                  <a:srgbClr val="000000"/>
                </a:solidFill>
                <a:latin typeface="Times New Roman" panose="02020603050405020304" pitchFamily="18" charset="0"/>
              </a:rPr>
              <a:t>Kalurite teadmiste ja oskuste edendamise tegevussuunas  on toetuse maksimaalne määr:</a:t>
            </a:r>
          </a:p>
          <a:p>
            <a:pPr algn="just"/>
            <a:r>
              <a:rPr lang="et-EE" sz="1800" b="0" i="0" u="none" strike="noStrike" baseline="0" dirty="0">
                <a:solidFill>
                  <a:srgbClr val="000000"/>
                </a:solidFill>
                <a:latin typeface="Times New Roman" panose="02020603050405020304" pitchFamily="18" charset="0"/>
              </a:rPr>
              <a:t>1. 90 % toetatava tegevuse abikõlblikest kuludest, kui toetuse saaja on mittetulundusühing või sihtasutus. </a:t>
            </a:r>
          </a:p>
          <a:p>
            <a:pPr algn="just"/>
            <a:r>
              <a:rPr lang="et-EE" sz="1800" dirty="0">
                <a:latin typeface="Times New Roman" panose="02020603050405020304" pitchFamily="18" charset="0"/>
              </a:rPr>
              <a:t>2. </a:t>
            </a:r>
            <a:r>
              <a:rPr lang="et-EE" sz="1800" b="0" i="0" u="none" strike="noStrike" baseline="0" dirty="0">
                <a:solidFill>
                  <a:srgbClr val="000000"/>
                </a:solidFill>
                <a:latin typeface="Times New Roman" panose="02020603050405020304" pitchFamily="18" charset="0"/>
              </a:rPr>
              <a:t>50 % toetatava tegevuse abikõlblikest kuludest, ku</a:t>
            </a:r>
            <a:r>
              <a:rPr lang="et-EE" sz="1800" dirty="0">
                <a:latin typeface="Times New Roman" panose="02020603050405020304" pitchFamily="18" charset="0"/>
              </a:rPr>
              <a:t>i toetuse saaja on ettevõtja, kes omab kehtivat kaluri kalapüügi luba. </a:t>
            </a:r>
            <a:r>
              <a:rPr lang="et-EE" sz="1800" b="0" i="0" u="none" strike="noStrike" baseline="0" dirty="0">
                <a:solidFill>
                  <a:srgbClr val="000000"/>
                </a:solidFill>
                <a:latin typeface="Times New Roman" panose="02020603050405020304" pitchFamily="18" charset="0"/>
              </a:rPr>
              <a:t> </a:t>
            </a:r>
          </a:p>
          <a:p>
            <a:pPr algn="just"/>
            <a:endParaRPr lang="et-EE" dirty="0"/>
          </a:p>
        </p:txBody>
      </p:sp>
    </p:spTree>
    <p:extLst>
      <p:ext uri="{BB962C8B-B14F-4D97-AF65-F5344CB8AC3E}">
        <p14:creationId xmlns:p14="http://schemas.microsoft.com/office/powerpoint/2010/main" val="2690710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4865E-FC9B-2144-0C8D-469D6FA4215E}"/>
              </a:ext>
            </a:extLst>
          </p:cNvPr>
          <p:cNvSpPr>
            <a:spLocks noGrp="1"/>
          </p:cNvSpPr>
          <p:nvPr>
            <p:ph type="title"/>
          </p:nvPr>
        </p:nvSpPr>
        <p:spPr/>
        <p:txBody>
          <a:bodyPr/>
          <a:lstStyle/>
          <a:p>
            <a:pPr algn="ctr"/>
            <a:r>
              <a:rPr lang="et-EE" dirty="0"/>
              <a:t>Toetuse maksimaalne määr 4</a:t>
            </a:r>
          </a:p>
        </p:txBody>
      </p:sp>
      <p:sp>
        <p:nvSpPr>
          <p:cNvPr id="3" name="Content Placeholder 2">
            <a:extLst>
              <a:ext uri="{FF2B5EF4-FFF2-40B4-BE49-F238E27FC236}">
                <a16:creationId xmlns:a16="http://schemas.microsoft.com/office/drawing/2014/main" id="{03EE26E4-DCA9-5FA7-EE1B-5DF8A7364584}"/>
              </a:ext>
            </a:extLst>
          </p:cNvPr>
          <p:cNvSpPr>
            <a:spLocks noGrp="1"/>
          </p:cNvSpPr>
          <p:nvPr>
            <p:ph idx="1"/>
          </p:nvPr>
        </p:nvSpPr>
        <p:spPr/>
        <p:txBody>
          <a:bodyPr/>
          <a:lstStyle/>
          <a:p>
            <a:pPr marL="342900" indent="-342900" algn="just">
              <a:buFont typeface="Arial" panose="020B0604020202020204" pitchFamily="34" charset="0"/>
              <a:buChar char="•"/>
            </a:pPr>
            <a:r>
              <a:rPr lang="et-EE" sz="2400" dirty="0">
                <a:latin typeface="Times New Roman" panose="02020603050405020304" pitchFamily="18" charset="0"/>
                <a:cs typeface="Times New Roman" panose="02020603050405020304" pitchFamily="18" charset="0"/>
              </a:rPr>
              <a:t>Päikeseenergia kasutuselevõtmisega seotud ühikuhinnad (§ 30 lõige 14 punktid 1-4) on toetus, mis makstakse toetuse saajale välja. Kuludokumente ei nõuta, vajalik on vaid </a:t>
            </a:r>
            <a:r>
              <a:rPr lang="et-EE" sz="2400" dirty="0">
                <a:solidFill>
                  <a:srgbClr val="FF0000"/>
                </a:solidFill>
                <a:latin typeface="Times New Roman" panose="02020603050405020304" pitchFamily="18" charset="0"/>
                <a:cs typeface="Times New Roman" panose="02020603050405020304" pitchFamily="18" charset="0"/>
              </a:rPr>
              <a:t>elektripaigaldise nõuetekohasuse </a:t>
            </a:r>
            <a:r>
              <a:rPr lang="et-EE" sz="2400" dirty="0">
                <a:latin typeface="Times New Roman" panose="02020603050405020304" pitchFamily="18" charset="0"/>
                <a:cs typeface="Times New Roman" panose="02020603050405020304" pitchFamily="18" charset="0"/>
              </a:rPr>
              <a:t>akt. </a:t>
            </a:r>
          </a:p>
          <a:p>
            <a:pPr marL="342900" indent="-342900" algn="just">
              <a:buFont typeface="Arial" panose="020B0604020202020204" pitchFamily="34" charset="0"/>
              <a:buChar char="•"/>
            </a:pPr>
            <a:r>
              <a:rPr lang="et-EE" sz="2400" dirty="0">
                <a:latin typeface="Times New Roman" panose="02020603050405020304" pitchFamily="18" charset="0"/>
                <a:cs typeface="Times New Roman" panose="02020603050405020304" pitchFamily="18" charset="0"/>
              </a:rPr>
              <a:t>Taotlusdokumentide ettevalmistamise toetuse summa (§ 28 lõige 5 punkt 1) on 256 eurot ühe taotluse kohta, mis makstakse toetuse saajale välja. </a:t>
            </a:r>
            <a:r>
              <a:rPr lang="et-EE" sz="2400" dirty="0">
                <a:solidFill>
                  <a:srgbClr val="FF0000"/>
                </a:solidFill>
                <a:latin typeface="Times New Roman" panose="02020603050405020304" pitchFamily="18" charset="0"/>
                <a:cs typeface="Times New Roman" panose="02020603050405020304" pitchFamily="18" charset="0"/>
              </a:rPr>
              <a:t>Kuludokumente ei nõuta</a:t>
            </a:r>
            <a:r>
              <a:rPr lang="et-EE" sz="2400" dirty="0">
                <a:latin typeface="Times New Roman" panose="02020603050405020304" pitchFamily="18" charset="0"/>
                <a:cs typeface="Times New Roman" panose="02020603050405020304" pitchFamily="18" charset="0"/>
              </a:rPr>
              <a:t>. </a:t>
            </a:r>
          </a:p>
          <a:p>
            <a:pPr marL="342900" indent="-342900" algn="just">
              <a:buFont typeface="Arial" panose="020B0604020202020204" pitchFamily="34" charset="0"/>
              <a:buChar char="•"/>
            </a:pPr>
            <a:r>
              <a:rPr lang="et-EE" sz="2400" dirty="0">
                <a:latin typeface="Times New Roman" panose="02020603050405020304" pitchFamily="18" charset="0"/>
                <a:cs typeface="Times New Roman" panose="02020603050405020304" pitchFamily="18" charset="0"/>
              </a:rPr>
              <a:t>Kohalikud tegevusrühmad võivad kehtestada tegevuste kaupa </a:t>
            </a:r>
            <a:r>
              <a:rPr lang="et-EE" sz="2400" dirty="0">
                <a:solidFill>
                  <a:srgbClr val="FF0000"/>
                </a:solidFill>
                <a:latin typeface="Times New Roman" panose="02020603050405020304" pitchFamily="18" charset="0"/>
                <a:cs typeface="Times New Roman" panose="02020603050405020304" pitchFamily="18" charset="0"/>
              </a:rPr>
              <a:t>maksimaalsed toetuse suurused</a:t>
            </a:r>
            <a:r>
              <a:rPr lang="et-EE" sz="2400" dirty="0">
                <a:latin typeface="Times New Roman" panose="02020603050405020304" pitchFamily="18" charset="0"/>
                <a:cs typeface="Times New Roman" panose="02020603050405020304" pitchFamily="18" charset="0"/>
              </a:rPr>
              <a:t>. Maksimaalsed toetuse suurused fikseeritakse oma piirkonna tegevusstrateegias.    </a:t>
            </a:r>
          </a:p>
          <a:p>
            <a:r>
              <a:rPr lang="et-EE" dirty="0"/>
              <a:t>  </a:t>
            </a:r>
          </a:p>
        </p:txBody>
      </p:sp>
    </p:spTree>
    <p:extLst>
      <p:ext uri="{BB962C8B-B14F-4D97-AF65-F5344CB8AC3E}">
        <p14:creationId xmlns:p14="http://schemas.microsoft.com/office/powerpoint/2010/main" val="7081850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F5CDC-831D-05E3-0C7F-76F22A35A05E}"/>
              </a:ext>
            </a:extLst>
          </p:cNvPr>
          <p:cNvSpPr>
            <a:spLocks noGrp="1"/>
          </p:cNvSpPr>
          <p:nvPr>
            <p:ph type="title"/>
          </p:nvPr>
        </p:nvSpPr>
        <p:spPr/>
        <p:txBody>
          <a:bodyPr/>
          <a:lstStyle/>
          <a:p>
            <a:pPr algn="ctr"/>
            <a:r>
              <a:rPr lang="et-EE" dirty="0"/>
              <a:t>Ostumenetlus</a:t>
            </a:r>
          </a:p>
        </p:txBody>
      </p:sp>
      <p:sp>
        <p:nvSpPr>
          <p:cNvPr id="3" name="Content Placeholder 2">
            <a:extLst>
              <a:ext uri="{FF2B5EF4-FFF2-40B4-BE49-F238E27FC236}">
                <a16:creationId xmlns:a16="http://schemas.microsoft.com/office/drawing/2014/main" id="{F60AD0AD-118E-2CD5-40AA-A3E236E2AA69}"/>
              </a:ext>
            </a:extLst>
          </p:cNvPr>
          <p:cNvSpPr>
            <a:spLocks noGrp="1"/>
          </p:cNvSpPr>
          <p:nvPr>
            <p:ph idx="1"/>
          </p:nvPr>
        </p:nvSpPr>
        <p:spPr/>
        <p:txBody>
          <a:bodyPr/>
          <a:lstStyle/>
          <a:p>
            <a:pPr>
              <a:lnSpc>
                <a:spcPct val="100000"/>
              </a:lnSpc>
              <a:spcAft>
                <a:spcPts val="0"/>
              </a:spcAft>
            </a:pPr>
            <a:r>
              <a:rPr lang="et-EE" sz="2000" b="1" dirty="0">
                <a:latin typeface="Times New Roman" panose="02020603050405020304" pitchFamily="18" charset="0"/>
                <a:cs typeface="Times New Roman" panose="02020603050405020304" pitchFamily="18" charset="0"/>
              </a:rPr>
              <a:t>Kui toetavad tegevused jäävad alla 5000 euro ilma </a:t>
            </a:r>
            <a:r>
              <a:rPr lang="et-EE" sz="2000" b="1" dirty="0" err="1">
                <a:latin typeface="Times New Roman" panose="02020603050405020304" pitchFamily="18" charset="0"/>
                <a:cs typeface="Times New Roman" panose="02020603050405020304" pitchFamily="18" charset="0"/>
              </a:rPr>
              <a:t>KM-ita</a:t>
            </a:r>
            <a:r>
              <a:rPr lang="et-EE" sz="2000" b="1" dirty="0">
                <a:latin typeface="Times New Roman" panose="02020603050405020304" pitchFamily="18" charset="0"/>
                <a:cs typeface="Times New Roman" panose="02020603050405020304" pitchFamily="18" charset="0"/>
              </a:rPr>
              <a:t>.</a:t>
            </a:r>
          </a:p>
          <a:p>
            <a:pPr algn="just">
              <a:lnSpc>
                <a:spcPct val="100000"/>
              </a:lnSpc>
              <a:spcAft>
                <a:spcPts val="0"/>
              </a:spcAft>
            </a:pPr>
            <a:r>
              <a:rPr lang="et-EE" sz="1600" dirty="0">
                <a:latin typeface="Times New Roman" panose="02020603050405020304" pitchFamily="18" charset="0"/>
                <a:cs typeface="Times New Roman" panose="02020603050405020304" pitchFamily="18" charset="0"/>
              </a:rPr>
              <a:t>Piirduda võib ainult ühe hinnapakkumusega või hinnakalkulatsiooniga. Kalkulatsioonis</a:t>
            </a:r>
            <a:r>
              <a:rPr lang="et-EE" sz="1600" b="0" i="0" u="none" strike="noStrike" baseline="0" dirty="0">
                <a:solidFill>
                  <a:srgbClr val="000000"/>
                </a:solidFill>
                <a:latin typeface="Times New Roman" panose="02020603050405020304" pitchFamily="18" charset="0"/>
              </a:rPr>
              <a:t> tuleb selgelt tõendada, millisel teel töö, teenuse või kauba hind saadi. Tõendiks võib olla näiteks hinnapakkumus, e-poe väljavõte, eksperthinnang, hinnakiri, informatsioon teenust või kaupa pakkuva ettevõtte koduleheküljelt. Lisatud informatsioon peab olema kontrollitav ja taasesitatav. </a:t>
            </a:r>
          </a:p>
          <a:p>
            <a:pPr algn="just">
              <a:lnSpc>
                <a:spcPct val="100000"/>
              </a:lnSpc>
              <a:spcAft>
                <a:spcPts val="0"/>
              </a:spcAft>
            </a:pPr>
            <a:r>
              <a:rPr lang="et-EE" sz="2000" b="1" dirty="0">
                <a:latin typeface="Times New Roman" panose="02020603050405020304" pitchFamily="18" charset="0"/>
              </a:rPr>
              <a:t>Kui toetatav tegevus ületab 5000 eurot ilma </a:t>
            </a:r>
            <a:r>
              <a:rPr lang="et-EE" sz="2000" b="1" dirty="0" err="1">
                <a:latin typeface="Times New Roman" panose="02020603050405020304" pitchFamily="18" charset="0"/>
              </a:rPr>
              <a:t>KM-ita</a:t>
            </a:r>
            <a:r>
              <a:rPr lang="et-EE" sz="2000" b="1" dirty="0">
                <a:latin typeface="Times New Roman" panose="02020603050405020304" pitchFamily="18" charset="0"/>
              </a:rPr>
              <a:t>. </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küsitakse üksteisest sõltumatute pakkujate käest vähemalt kolm võrreldavat hinnapakkumust. </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taotleja võib küsida alla kolme hinnapakkumuse, kui kolme hinnapakkumuse küsimine ei ole </a:t>
            </a:r>
            <a:r>
              <a:rPr lang="et-EE" sz="1600" b="0" i="0" u="none" strike="noStrike" baseline="0" dirty="0">
                <a:solidFill>
                  <a:srgbClr val="FF0000"/>
                </a:solidFill>
                <a:latin typeface="Times New Roman" panose="02020603050405020304" pitchFamily="18" charset="0"/>
              </a:rPr>
              <a:t>objektiivselt </a:t>
            </a:r>
            <a:r>
              <a:rPr lang="et-EE" sz="1600" b="0" i="0" u="none" strike="noStrike" baseline="0" dirty="0">
                <a:solidFill>
                  <a:srgbClr val="000000"/>
                </a:solidFill>
                <a:latin typeface="Times New Roman" panose="02020603050405020304" pitchFamily="18" charset="0"/>
              </a:rPr>
              <a:t>võimalik.</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taotleja ei või küsida hinnapakkumust endaga ega omavahel seotud isikutelt tulumaksuseaduse § 8 tähenduses. </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taotleja ei või 5000 euro nõude eiramiseks jaotada osadeks toetatava tegevuse raames tellitavat tööd või teenust või soetatavat vara, mis on </a:t>
            </a:r>
            <a:r>
              <a:rPr lang="et-EE" sz="1600" b="0" i="0" u="none" strike="noStrike" baseline="0" dirty="0">
                <a:solidFill>
                  <a:srgbClr val="FF0000"/>
                </a:solidFill>
                <a:latin typeface="Times New Roman" panose="02020603050405020304" pitchFamily="18" charset="0"/>
              </a:rPr>
              <a:t>funktsionaalselt koos toimiv </a:t>
            </a:r>
            <a:r>
              <a:rPr lang="et-EE" sz="1600" b="0" i="0" u="none" strike="noStrike" baseline="0" dirty="0">
                <a:solidFill>
                  <a:srgbClr val="000000"/>
                </a:solidFill>
                <a:latin typeface="Times New Roman" panose="02020603050405020304" pitchFamily="18" charset="0"/>
              </a:rPr>
              <a:t>või vajalik </a:t>
            </a:r>
            <a:r>
              <a:rPr lang="et-EE" sz="1600" b="0" i="0" u="none" strike="noStrike" baseline="0" dirty="0">
                <a:solidFill>
                  <a:srgbClr val="FF0000"/>
                </a:solidFill>
                <a:latin typeface="Times New Roman" panose="02020603050405020304" pitchFamily="18" charset="0"/>
              </a:rPr>
              <a:t>sama eesmärgi saavutamiseks</a:t>
            </a:r>
            <a:r>
              <a:rPr lang="et-EE" sz="1600" b="0" i="0" u="none" strike="noStrike" baseline="0" dirty="0">
                <a:solidFill>
                  <a:srgbClr val="000000"/>
                </a:solidFill>
                <a:latin typeface="Times New Roman" panose="02020603050405020304" pitchFamily="18" charset="0"/>
              </a:rPr>
              <a:t>. Taotleja võib jaotada toetatava tegevuse raames tellitava töö või teenuse või soetatava vara osadeks, kui see on </a:t>
            </a:r>
            <a:r>
              <a:rPr lang="et-EE" sz="1600" b="0" i="0" u="none" strike="noStrike" baseline="0" dirty="0">
                <a:solidFill>
                  <a:srgbClr val="FF0000"/>
                </a:solidFill>
                <a:latin typeface="Times New Roman" panose="02020603050405020304" pitchFamily="18" charset="0"/>
              </a:rPr>
              <a:t>objektiivsetel</a:t>
            </a:r>
            <a:r>
              <a:rPr lang="et-EE" sz="1600" b="0" i="0" u="none" strike="noStrike" baseline="0" dirty="0">
                <a:solidFill>
                  <a:srgbClr val="000000"/>
                </a:solidFill>
                <a:latin typeface="Times New Roman" panose="02020603050405020304" pitchFamily="18" charset="0"/>
              </a:rPr>
              <a:t> põhjustel õigustatud. </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Kui toetatav tegevus kvalifitseerub </a:t>
            </a:r>
            <a:r>
              <a:rPr lang="et-EE" sz="1600" b="0" i="0" u="none" strike="noStrike" baseline="0" dirty="0">
                <a:solidFill>
                  <a:srgbClr val="FF0000"/>
                </a:solidFill>
                <a:latin typeface="Times New Roman" panose="02020603050405020304" pitchFamily="18" charset="0"/>
              </a:rPr>
              <a:t>riigiabiks</a:t>
            </a:r>
            <a:r>
              <a:rPr lang="et-EE" sz="1600" b="0" i="0" u="none" strike="noStrike" baseline="0" dirty="0">
                <a:solidFill>
                  <a:srgbClr val="000000"/>
                </a:solidFill>
                <a:latin typeface="Times New Roman" panose="02020603050405020304" pitchFamily="18" charset="0"/>
              </a:rPr>
              <a:t>, ei tohi toetatava tegevusega alustada, sealhulgas sellega seotud siduvaid kohustusi ei tohi võtta, ning toetatava tegevuse elluviimist tõendavad dokumendid ei tohi olla väljastatud varem kui taotluse esitamise päevale järgneval päeval, välja arvatud ettevalmistava töö korral. </a:t>
            </a:r>
            <a:r>
              <a:rPr lang="et-EE" sz="1800" b="0" i="0" u="none" strike="noStrike" baseline="0" dirty="0">
                <a:solidFill>
                  <a:srgbClr val="000000"/>
                </a:solidFill>
                <a:latin typeface="Times New Roman" panose="02020603050405020304" pitchFamily="18" charset="0"/>
              </a:rPr>
              <a:t> </a:t>
            </a:r>
            <a:r>
              <a:rPr lang="et-EE" sz="1600" b="0" i="0" u="none" strike="noStrike" baseline="0" dirty="0">
                <a:solidFill>
                  <a:srgbClr val="000000"/>
                </a:solidFill>
                <a:latin typeface="Times New Roman" panose="02020603050405020304" pitchFamily="18" charset="0"/>
              </a:rPr>
              <a:t> </a:t>
            </a:r>
          </a:p>
          <a:p>
            <a:pPr algn="just">
              <a:lnSpc>
                <a:spcPct val="100000"/>
              </a:lnSpc>
              <a:spcAft>
                <a:spcPts val="0"/>
              </a:spcAft>
            </a:pPr>
            <a:endParaRPr lang="et-EE" dirty="0"/>
          </a:p>
        </p:txBody>
      </p:sp>
    </p:spTree>
    <p:extLst>
      <p:ext uri="{BB962C8B-B14F-4D97-AF65-F5344CB8AC3E}">
        <p14:creationId xmlns:p14="http://schemas.microsoft.com/office/powerpoint/2010/main" val="3237238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A7286-1758-F997-96E6-9C31802E0DF3}"/>
              </a:ext>
            </a:extLst>
          </p:cNvPr>
          <p:cNvSpPr>
            <a:spLocks noGrp="1"/>
          </p:cNvSpPr>
          <p:nvPr>
            <p:ph type="title"/>
          </p:nvPr>
        </p:nvSpPr>
        <p:spPr/>
        <p:txBody>
          <a:bodyPr/>
          <a:lstStyle/>
          <a:p>
            <a:pPr algn="ctr"/>
            <a:r>
              <a:rPr lang="et-EE" dirty="0"/>
              <a:t>Käsitletavad teemad  </a:t>
            </a:r>
          </a:p>
        </p:txBody>
      </p:sp>
      <p:sp>
        <p:nvSpPr>
          <p:cNvPr id="3" name="Content Placeholder 2">
            <a:extLst>
              <a:ext uri="{FF2B5EF4-FFF2-40B4-BE49-F238E27FC236}">
                <a16:creationId xmlns:a16="http://schemas.microsoft.com/office/drawing/2014/main" id="{BF2442C1-4983-6BCC-5468-EF47F07CEB0A}"/>
              </a:ext>
            </a:extLst>
          </p:cNvPr>
          <p:cNvSpPr>
            <a:spLocks noGrp="1"/>
          </p:cNvSpPr>
          <p:nvPr>
            <p:ph idx="1"/>
          </p:nvPr>
        </p:nvSpPr>
        <p:spPr/>
        <p:txBody>
          <a:bodyPr/>
          <a:lstStyle/>
          <a:p>
            <a:r>
              <a:rPr lang="et-EE" sz="2000" dirty="0"/>
              <a:t>Keskendume ainult projektitoetuste taotluste osale. </a:t>
            </a:r>
          </a:p>
          <a:p>
            <a:r>
              <a:rPr lang="et-EE" sz="2000" dirty="0"/>
              <a:t>Meetme eesmärgid.  </a:t>
            </a:r>
          </a:p>
          <a:p>
            <a:r>
              <a:rPr lang="et-EE" sz="2000" dirty="0"/>
              <a:t>Nõuded toetuse taotlejale. </a:t>
            </a:r>
          </a:p>
          <a:p>
            <a:r>
              <a:rPr lang="et-EE" sz="2000" dirty="0"/>
              <a:t>Abikõlblikud ja mitteabikõlbmatud kulud.</a:t>
            </a:r>
          </a:p>
          <a:p>
            <a:r>
              <a:rPr lang="et-EE" sz="2000" dirty="0"/>
              <a:t>Toetuse maksimaalsed määrad.</a:t>
            </a:r>
          </a:p>
          <a:p>
            <a:r>
              <a:rPr lang="et-EE" sz="2000" dirty="0"/>
              <a:t>Ostumenetluse erinevad liigid.</a:t>
            </a:r>
          </a:p>
          <a:p>
            <a:r>
              <a:rPr lang="et-EE" sz="2000" dirty="0"/>
              <a:t>Toetustaotluse esitamine. </a:t>
            </a:r>
          </a:p>
          <a:p>
            <a:r>
              <a:rPr lang="et-EE" sz="2000" dirty="0"/>
              <a:t> Toetuse saaja kohutused. </a:t>
            </a:r>
          </a:p>
          <a:p>
            <a:r>
              <a:rPr lang="et-EE" sz="2000" dirty="0"/>
              <a:t> tegevuste rahastamine enne kulude tegemist</a:t>
            </a:r>
          </a:p>
          <a:p>
            <a:r>
              <a:rPr lang="et-EE" sz="2000" dirty="0"/>
              <a:t>Toetuse maksmise tingimused   </a:t>
            </a:r>
          </a:p>
          <a:p>
            <a:pPr marL="108000" indent="0">
              <a:buNone/>
            </a:pPr>
            <a:r>
              <a:rPr lang="et-EE" dirty="0"/>
              <a:t> </a:t>
            </a:r>
          </a:p>
        </p:txBody>
      </p:sp>
    </p:spTree>
    <p:extLst>
      <p:ext uri="{BB962C8B-B14F-4D97-AF65-F5344CB8AC3E}">
        <p14:creationId xmlns:p14="http://schemas.microsoft.com/office/powerpoint/2010/main" val="34319854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707C6-B993-75A8-8DD5-A631642A703C}"/>
              </a:ext>
            </a:extLst>
          </p:cNvPr>
          <p:cNvSpPr>
            <a:spLocks noGrp="1"/>
          </p:cNvSpPr>
          <p:nvPr>
            <p:ph type="title"/>
          </p:nvPr>
        </p:nvSpPr>
        <p:spPr/>
        <p:txBody>
          <a:bodyPr/>
          <a:lstStyle/>
          <a:p>
            <a:pPr algn="ctr"/>
            <a:r>
              <a:rPr lang="et-EE" dirty="0"/>
              <a:t>Ostumenetlus 2</a:t>
            </a:r>
          </a:p>
        </p:txBody>
      </p:sp>
      <p:sp>
        <p:nvSpPr>
          <p:cNvPr id="3" name="Content Placeholder 2">
            <a:extLst>
              <a:ext uri="{FF2B5EF4-FFF2-40B4-BE49-F238E27FC236}">
                <a16:creationId xmlns:a16="http://schemas.microsoft.com/office/drawing/2014/main" id="{8B4A915F-A614-ED34-1862-22871F89B9CA}"/>
              </a:ext>
            </a:extLst>
          </p:cNvPr>
          <p:cNvSpPr>
            <a:spLocks noGrp="1"/>
          </p:cNvSpPr>
          <p:nvPr>
            <p:ph idx="1"/>
          </p:nvPr>
        </p:nvSpPr>
        <p:spPr/>
        <p:txBody>
          <a:bodyPr/>
          <a:lstStyle/>
          <a:p>
            <a:pPr>
              <a:lnSpc>
                <a:spcPct val="100000"/>
              </a:lnSpc>
              <a:spcAft>
                <a:spcPts val="0"/>
              </a:spcAft>
            </a:pPr>
            <a:r>
              <a:rPr lang="et-EE" sz="2000" b="1" dirty="0">
                <a:latin typeface="Times New Roman" panose="02020603050405020304" pitchFamily="18" charset="0"/>
                <a:cs typeface="Times New Roman" panose="02020603050405020304" pitchFamily="18" charset="0"/>
              </a:rPr>
              <a:t>Nõuded pakkumiskutsele ja hinnapakkumusele</a:t>
            </a:r>
          </a:p>
          <a:p>
            <a:pPr algn="just">
              <a:lnSpc>
                <a:spcPct val="100000"/>
              </a:lnSpc>
              <a:spcAft>
                <a:spcPts val="0"/>
              </a:spcAft>
            </a:pPr>
            <a:r>
              <a:rPr lang="et-EE" sz="1800" b="0" i="0" u="none" strike="noStrike" baseline="0" dirty="0">
                <a:solidFill>
                  <a:srgbClr val="000000"/>
                </a:solidFill>
                <a:latin typeface="Times New Roman" panose="02020603050405020304" pitchFamily="18" charset="0"/>
              </a:rPr>
              <a:t>Hinnapakkumuse saamiseks peab toetuse taotleja esitama ettevõtjale pakkumiskutse, kus on kirjeldatud millist tööd, teenust või vara soovitakse. Pakkumiskutsed, mis konkureerivatele ettevõtjatele esitatakse peavad olema identsed ning pakkumiskutsete esitamine peab olema tõendatud, näiteks: pakkumiskutsele on lisatud e-kiri, millega kutse on saadetud. Saadud pakkumused peavad olema võrreldavad ja vastama pakkumiskutses kirjeldatud tööle, teenusele või kaubale. Saadud pakkumused peavad olema tõendatud, näiteks: hinnapakkumused on allkirjastatud (digitaalse või omakäelise allkirjaga), või on pakkumusele lisatud pakkumuse saamist tõendav dokument, näiteks: koopia e-kirjast, millega hinnapakkumus saadi, või mõni muu dokument, mis tõendab pakkumuse saamist </a:t>
            </a:r>
          </a:p>
          <a:p>
            <a:pPr algn="just">
              <a:lnSpc>
                <a:spcPct val="100000"/>
              </a:lnSpc>
              <a:spcAft>
                <a:spcPts val="0"/>
              </a:spcAft>
            </a:pPr>
            <a:endParaRPr lang="et-EE" sz="1800" dirty="0">
              <a:latin typeface="Times New Roman" panose="02020603050405020304" pitchFamily="18" charset="0"/>
              <a:cs typeface="Times New Roman" panose="02020603050405020304" pitchFamily="18" charset="0"/>
            </a:endParaRPr>
          </a:p>
          <a:p>
            <a:pPr algn="just">
              <a:lnSpc>
                <a:spcPct val="100000"/>
              </a:lnSpc>
              <a:spcAft>
                <a:spcPts val="0"/>
              </a:spcAft>
            </a:pPr>
            <a:r>
              <a:rPr lang="et-EE" sz="1800" b="0" i="0" u="none" strike="noStrike" baseline="0" dirty="0">
                <a:solidFill>
                  <a:srgbClr val="000000"/>
                </a:solidFill>
                <a:latin typeface="Times New Roman" panose="02020603050405020304" pitchFamily="18" charset="0"/>
              </a:rPr>
              <a:t>toetuse taotleja võib küsida alla kolme hinnapakkumuse, kui kolme hinnapakkumuse küsimine ei ole </a:t>
            </a:r>
            <a:r>
              <a:rPr lang="et-EE" sz="1800" b="0" i="0" u="none" strike="noStrike" baseline="0" dirty="0">
                <a:solidFill>
                  <a:srgbClr val="FF0000"/>
                </a:solidFill>
                <a:latin typeface="Times New Roman" panose="02020603050405020304" pitchFamily="18" charset="0"/>
              </a:rPr>
              <a:t>objektiivselt</a:t>
            </a:r>
            <a:r>
              <a:rPr lang="et-EE" sz="1800" b="0" i="0" u="none" strike="noStrike" baseline="0" dirty="0">
                <a:solidFill>
                  <a:srgbClr val="000000"/>
                </a:solidFill>
                <a:latin typeface="Times New Roman" panose="02020603050405020304" pitchFamily="18" charset="0"/>
              </a:rPr>
              <a:t> võimalik. Näiteks kui tegevuseks on osalemine messil ja messi pinda on võimalik rentida ainult ühelt ettevõttelt, kes on messi korraldaja, siis sellisel juhul on alla kolme pakkumuse küsimine igati põhjendatud. </a:t>
            </a:r>
            <a:endParaRPr lang="et-EE"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7314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4BCA8-BD70-FE41-8391-C3133776A1BE}"/>
              </a:ext>
            </a:extLst>
          </p:cNvPr>
          <p:cNvSpPr>
            <a:spLocks noGrp="1"/>
          </p:cNvSpPr>
          <p:nvPr>
            <p:ph type="title"/>
          </p:nvPr>
        </p:nvSpPr>
        <p:spPr/>
        <p:txBody>
          <a:bodyPr/>
          <a:lstStyle/>
          <a:p>
            <a:pPr algn="ctr"/>
            <a:r>
              <a:rPr lang="et-EE" dirty="0"/>
              <a:t>Ostumenetlus 3</a:t>
            </a:r>
          </a:p>
        </p:txBody>
      </p:sp>
      <p:sp>
        <p:nvSpPr>
          <p:cNvPr id="3" name="Content Placeholder 2">
            <a:extLst>
              <a:ext uri="{FF2B5EF4-FFF2-40B4-BE49-F238E27FC236}">
                <a16:creationId xmlns:a16="http://schemas.microsoft.com/office/drawing/2014/main" id="{1F51DF61-8E5C-9A50-6CF7-0DE6E1DC8E7F}"/>
              </a:ext>
            </a:extLst>
          </p:cNvPr>
          <p:cNvSpPr>
            <a:spLocks noGrp="1"/>
          </p:cNvSpPr>
          <p:nvPr>
            <p:ph idx="1"/>
          </p:nvPr>
        </p:nvSpPr>
        <p:spPr/>
        <p:txBody>
          <a:bodyPr/>
          <a:lstStyle/>
          <a:p>
            <a:pPr>
              <a:lnSpc>
                <a:spcPct val="100000"/>
              </a:lnSpc>
              <a:spcAft>
                <a:spcPts val="0"/>
              </a:spcAft>
            </a:pPr>
            <a:r>
              <a:rPr lang="et-EE" sz="1800" b="1" dirty="0">
                <a:latin typeface="Times New Roman" panose="02020603050405020304" pitchFamily="18" charset="0"/>
              </a:rPr>
              <a:t>Kui toetatav tegevus ületab 60 000 eurot ilma </a:t>
            </a:r>
            <a:r>
              <a:rPr lang="et-EE" sz="1800" b="1" dirty="0" err="1">
                <a:latin typeface="Times New Roman" panose="02020603050405020304" pitchFamily="18" charset="0"/>
              </a:rPr>
              <a:t>KM-ita</a:t>
            </a:r>
            <a:endParaRPr lang="et-EE" sz="1800" b="1" dirty="0">
              <a:latin typeface="Times New Roman" panose="02020603050405020304" pitchFamily="18" charset="0"/>
            </a:endParaRPr>
          </a:p>
          <a:p>
            <a:pPr algn="just">
              <a:lnSpc>
                <a:spcPct val="100000"/>
              </a:lnSpc>
              <a:spcAft>
                <a:spcPts val="0"/>
              </a:spcAft>
            </a:pPr>
            <a:r>
              <a:rPr lang="et-EE" sz="1600" dirty="0">
                <a:latin typeface="Times New Roman" panose="02020603050405020304" pitchFamily="18" charset="0"/>
              </a:rPr>
              <a:t>P</a:t>
            </a:r>
            <a:r>
              <a:rPr lang="et-EE" sz="1600" b="0" i="0" u="none" strike="noStrike" baseline="0" dirty="0">
                <a:solidFill>
                  <a:srgbClr val="000000"/>
                </a:solidFill>
                <a:latin typeface="Times New Roman" panose="02020603050405020304" pitchFamily="18" charset="0"/>
              </a:rPr>
              <a:t>eab projektitoetuse taotleja korraldama </a:t>
            </a:r>
            <a:r>
              <a:rPr lang="et-EE" sz="1600" b="0" i="0" u="none" strike="noStrike" baseline="0" dirty="0">
                <a:solidFill>
                  <a:srgbClr val="FF0000"/>
                </a:solidFill>
                <a:latin typeface="Times New Roman" panose="02020603050405020304" pitchFamily="18" charset="0"/>
              </a:rPr>
              <a:t>ostumenetluse riigihangete registris</a:t>
            </a:r>
            <a:r>
              <a:rPr lang="et-EE" sz="1600" b="0" i="0" u="none" strike="noStrike" baseline="0" dirty="0">
                <a:solidFill>
                  <a:srgbClr val="000000"/>
                </a:solidFill>
                <a:latin typeface="Times New Roman" panose="02020603050405020304" pitchFamily="18" charset="0"/>
              </a:rPr>
              <a:t>, olenemata sellest, et ta ei ole riigihanke kohuslane RHS tähenduses. Hanke läbiviimiseks kasutab taotleja menetlusliiki „toetuse saaja ost“ ja hankija alaliiki „toetuse saaja, kes ei ole hankija </a:t>
            </a:r>
            <a:r>
              <a:rPr lang="et-EE" sz="1600" b="0" i="0" u="none" strike="noStrike" baseline="0" dirty="0" err="1">
                <a:solidFill>
                  <a:srgbClr val="000000"/>
                </a:solidFill>
                <a:latin typeface="Times New Roman" panose="02020603050405020304" pitchFamily="18" charset="0"/>
              </a:rPr>
              <a:t>RHSi</a:t>
            </a:r>
            <a:r>
              <a:rPr lang="et-EE" sz="1600" b="0" i="0" u="none" strike="noStrike" baseline="0" dirty="0">
                <a:solidFill>
                  <a:srgbClr val="000000"/>
                </a:solidFill>
                <a:latin typeface="Times New Roman" panose="02020603050405020304" pitchFamily="18" charset="0"/>
              </a:rPr>
              <a:t> tähenduses“. Hanke võib läbi viia ka peale PRIA toetusotsuse saamist, sellisel juhul esitab toetuse saaja toetatava tegevuse eelarve.</a:t>
            </a:r>
          </a:p>
          <a:p>
            <a:pPr algn="just">
              <a:lnSpc>
                <a:spcPct val="100000"/>
              </a:lnSpc>
              <a:spcAft>
                <a:spcPts val="0"/>
              </a:spcAft>
            </a:pPr>
            <a:endParaRPr lang="et-EE" sz="1600" b="0" i="0" u="none" strike="noStrike" baseline="0" dirty="0">
              <a:solidFill>
                <a:srgbClr val="000000"/>
              </a:solidFill>
              <a:latin typeface="Times New Roman" panose="02020603050405020304" pitchFamily="18" charset="0"/>
            </a:endParaRPr>
          </a:p>
          <a:p>
            <a:pPr algn="just">
              <a:lnSpc>
                <a:spcPct val="100000"/>
              </a:lnSpc>
              <a:spcAft>
                <a:spcPts val="0"/>
              </a:spcAft>
            </a:pPr>
            <a:r>
              <a:rPr lang="et-EE" sz="1600" dirty="0">
                <a:latin typeface="Times New Roman" panose="02020603050405020304" pitchFamily="18" charset="0"/>
              </a:rPr>
              <a:t>J</a:t>
            </a:r>
            <a:r>
              <a:rPr lang="et-EE" sz="1600" b="0" i="0" u="none" strike="noStrike" baseline="0" dirty="0">
                <a:solidFill>
                  <a:srgbClr val="000000"/>
                </a:solidFill>
                <a:latin typeface="Times New Roman" panose="02020603050405020304" pitchFamily="18" charset="0"/>
              </a:rPr>
              <a:t>uhul kui taotleja korraldab ostumenetluse pärast taotluse esitamist, tuleb esitada toetuse taotlemisel prognoos. Prognoosis tuleb selgelt tõendada, millisel teel töö, teenuse või kauba hind saadi. Tõendiks võib olla näiteks hinnapakkumus, e-poe väljavõte, eksperthinnang, hinnakiri, informatsioon teenust või kaupa pakkuva ettevõtte koduleheküljelt. Lisatud informatsioon peab olema kontrollitav ja taasesitatav.</a:t>
            </a:r>
          </a:p>
          <a:p>
            <a:pPr algn="just">
              <a:lnSpc>
                <a:spcPct val="100000"/>
              </a:lnSpc>
              <a:spcAft>
                <a:spcPts val="0"/>
              </a:spcAft>
            </a:pPr>
            <a:endParaRPr lang="et-EE" sz="1600" b="0" i="0" u="none" strike="noStrike" baseline="0" dirty="0">
              <a:solidFill>
                <a:srgbClr val="000000"/>
              </a:solidFill>
              <a:latin typeface="Times New Roman" panose="02020603050405020304" pitchFamily="18" charset="0"/>
            </a:endParaRPr>
          </a:p>
          <a:p>
            <a:pPr algn="just">
              <a:lnSpc>
                <a:spcPct val="100000"/>
              </a:lnSpc>
              <a:spcAft>
                <a:spcPts val="0"/>
              </a:spcAft>
            </a:pPr>
            <a:r>
              <a:rPr lang="et-EE" sz="1600" b="0" i="0" u="none" strike="noStrike" baseline="0" dirty="0">
                <a:solidFill>
                  <a:srgbClr val="000000"/>
                </a:solidFill>
                <a:latin typeface="Times New Roman" panose="02020603050405020304" pitchFamily="18" charset="0"/>
              </a:rPr>
              <a:t>taotleja </a:t>
            </a:r>
            <a:r>
              <a:rPr lang="et-EE" sz="1600" b="0" i="0" u="none" strike="noStrike" baseline="0" dirty="0">
                <a:solidFill>
                  <a:srgbClr val="FF0000"/>
                </a:solidFill>
                <a:latin typeface="Times New Roman" panose="02020603050405020304" pitchFamily="18" charset="0"/>
              </a:rPr>
              <a:t>võib kasutada </a:t>
            </a:r>
            <a:r>
              <a:rPr lang="et-EE" sz="1600" b="0" i="0" u="none" strike="noStrike" baseline="0" dirty="0">
                <a:solidFill>
                  <a:srgbClr val="000000"/>
                </a:solidFill>
                <a:latin typeface="Times New Roman" panose="02020603050405020304" pitchFamily="18" charset="0"/>
              </a:rPr>
              <a:t>ka  hinnapakkumust mille ta on saanud endaga ega omavahel seotud isikutelt tulumaksuseaduse § 8 tähenduses. </a:t>
            </a:r>
          </a:p>
          <a:p>
            <a:pPr algn="just">
              <a:lnSpc>
                <a:spcPct val="100000"/>
              </a:lnSpc>
              <a:spcAft>
                <a:spcPts val="0"/>
              </a:spcAft>
            </a:pPr>
            <a:endParaRPr lang="et-EE" sz="1600" b="0" i="0" u="none" strike="noStrike" baseline="0" dirty="0">
              <a:solidFill>
                <a:srgbClr val="000000"/>
              </a:solidFill>
              <a:latin typeface="Times New Roman" panose="02020603050405020304" pitchFamily="18" charset="0"/>
            </a:endParaRPr>
          </a:p>
          <a:p>
            <a:pPr algn="just">
              <a:lnSpc>
                <a:spcPct val="100000"/>
              </a:lnSpc>
              <a:spcAft>
                <a:spcPts val="0"/>
              </a:spcAft>
            </a:pPr>
            <a:r>
              <a:rPr lang="et-EE" sz="1600" b="0" i="0" u="none" strike="noStrike" baseline="0" dirty="0">
                <a:solidFill>
                  <a:srgbClr val="000000"/>
                </a:solidFill>
                <a:latin typeface="Times New Roman" panose="02020603050405020304" pitchFamily="18" charset="0"/>
              </a:rPr>
              <a:t>Kui toetatav tegevus kvalifitseerub riigiabiks, ei tohi toetatava tegevusega alustada, sealhulgas sellega seotud siduvaid kohustusi ei tohi võtta, ning toetatava tegevuse elluviimist tõendavad dokumendid ei tohi olla väljastatud varem kui taotluse esitamise päevale järgneval päeval, välja arvatud ettevalmistava töö korral.</a:t>
            </a:r>
          </a:p>
          <a:p>
            <a:pPr algn="just">
              <a:lnSpc>
                <a:spcPct val="100000"/>
              </a:lnSpc>
              <a:spcAft>
                <a:spcPts val="0"/>
              </a:spcAft>
            </a:pPr>
            <a:endParaRPr lang="et-EE" sz="1600" dirty="0">
              <a:latin typeface="Times New Roman" panose="02020603050405020304" pitchFamily="18" charset="0"/>
            </a:endParaRPr>
          </a:p>
          <a:p>
            <a:pPr algn="just">
              <a:lnSpc>
                <a:spcPct val="100000"/>
              </a:lnSpc>
              <a:spcAft>
                <a:spcPts val="0"/>
              </a:spcAft>
            </a:pPr>
            <a:endParaRPr lang="et-EE" sz="1600" b="0" i="0" u="none" strike="noStrike" baseline="0" dirty="0">
              <a:solidFill>
                <a:srgbClr val="000000"/>
              </a:solidFill>
              <a:latin typeface="Times New Roman" panose="02020603050405020304" pitchFamily="18" charset="0"/>
            </a:endParaRPr>
          </a:p>
          <a:p>
            <a:pPr algn="just">
              <a:lnSpc>
                <a:spcPct val="100000"/>
              </a:lnSpc>
              <a:spcAft>
                <a:spcPts val="0"/>
              </a:spcAft>
            </a:pPr>
            <a:r>
              <a:rPr lang="et-EE" sz="1800" b="0" i="0" u="none" strike="noStrike" baseline="0" dirty="0">
                <a:solidFill>
                  <a:srgbClr val="000000"/>
                </a:solidFill>
                <a:latin typeface="Times New Roman" panose="02020603050405020304" pitchFamily="18" charset="0"/>
              </a:rPr>
              <a:t>  </a:t>
            </a:r>
            <a:endParaRPr lang="et-EE" sz="2000" dirty="0"/>
          </a:p>
        </p:txBody>
      </p:sp>
    </p:spTree>
    <p:extLst>
      <p:ext uri="{BB962C8B-B14F-4D97-AF65-F5344CB8AC3E}">
        <p14:creationId xmlns:p14="http://schemas.microsoft.com/office/powerpoint/2010/main" val="8831522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FD749-29C0-2687-3F8E-064A7E0367DB}"/>
              </a:ext>
            </a:extLst>
          </p:cNvPr>
          <p:cNvSpPr>
            <a:spLocks noGrp="1"/>
          </p:cNvSpPr>
          <p:nvPr>
            <p:ph type="title"/>
          </p:nvPr>
        </p:nvSpPr>
        <p:spPr/>
        <p:txBody>
          <a:bodyPr/>
          <a:lstStyle/>
          <a:p>
            <a:pPr algn="ctr"/>
            <a:r>
              <a:rPr lang="et-EE" dirty="0"/>
              <a:t>Ostumenetlus 4</a:t>
            </a:r>
          </a:p>
        </p:txBody>
      </p:sp>
      <p:sp>
        <p:nvSpPr>
          <p:cNvPr id="3" name="Content Placeholder 2">
            <a:extLst>
              <a:ext uri="{FF2B5EF4-FFF2-40B4-BE49-F238E27FC236}">
                <a16:creationId xmlns:a16="http://schemas.microsoft.com/office/drawing/2014/main" id="{CE99558D-EA1B-B0CC-B5D0-C5A58134BF47}"/>
              </a:ext>
            </a:extLst>
          </p:cNvPr>
          <p:cNvSpPr>
            <a:spLocks noGrp="1"/>
          </p:cNvSpPr>
          <p:nvPr>
            <p:ph idx="1"/>
          </p:nvPr>
        </p:nvSpPr>
        <p:spPr/>
        <p:txBody>
          <a:bodyPr/>
          <a:lstStyle/>
          <a:p>
            <a:pPr algn="just"/>
            <a:r>
              <a:rPr lang="et-EE" sz="2000" dirty="0">
                <a:latin typeface="Times New Roman" panose="02020603050405020304" pitchFamily="18" charset="0"/>
              </a:rPr>
              <a:t>T</a:t>
            </a:r>
            <a:r>
              <a:rPr lang="et-EE" sz="2000" b="0" i="0" u="none" strike="noStrike" baseline="0" dirty="0">
                <a:solidFill>
                  <a:srgbClr val="000000"/>
                </a:solidFill>
                <a:latin typeface="Times New Roman" panose="02020603050405020304" pitchFamily="18" charset="0"/>
              </a:rPr>
              <a:t>aotleja ei või 60 000 euro nõude eiramiseks jaotada osadeks toetatava tegevuse raames tellitavat tööd või teenust või soetatavat vara, mis on </a:t>
            </a:r>
            <a:r>
              <a:rPr lang="et-EE" sz="2000" b="0" i="0" u="none" strike="noStrike" baseline="0" dirty="0">
                <a:solidFill>
                  <a:srgbClr val="FF0000"/>
                </a:solidFill>
                <a:latin typeface="Times New Roman" panose="02020603050405020304" pitchFamily="18" charset="0"/>
              </a:rPr>
              <a:t>funktsionaalselt koos toimiv </a:t>
            </a:r>
            <a:r>
              <a:rPr lang="et-EE" sz="2000" b="0" i="0" u="none" strike="noStrike" baseline="0" dirty="0">
                <a:solidFill>
                  <a:srgbClr val="000000"/>
                </a:solidFill>
                <a:latin typeface="Times New Roman" panose="02020603050405020304" pitchFamily="18" charset="0"/>
              </a:rPr>
              <a:t>või vajalik </a:t>
            </a:r>
            <a:r>
              <a:rPr lang="et-EE" sz="2000" b="0" i="0" u="none" strike="noStrike" baseline="0" dirty="0">
                <a:solidFill>
                  <a:srgbClr val="FF0000"/>
                </a:solidFill>
                <a:latin typeface="Times New Roman" panose="02020603050405020304" pitchFamily="18" charset="0"/>
              </a:rPr>
              <a:t>sama eesmärgi saavutamiseks</a:t>
            </a:r>
            <a:r>
              <a:rPr lang="et-EE" sz="2000" b="0" i="0" u="none" strike="noStrike" baseline="0" dirty="0">
                <a:solidFill>
                  <a:srgbClr val="000000"/>
                </a:solidFill>
                <a:latin typeface="Times New Roman" panose="02020603050405020304" pitchFamily="18" charset="0"/>
              </a:rPr>
              <a:t>. Taotleja võib jaotada toetatava tegevuse raames tellitava töö või teenuse või soetatava vara osadeks, kui see on </a:t>
            </a:r>
            <a:r>
              <a:rPr lang="et-EE" sz="2000" b="0" i="0" u="none" strike="noStrike" baseline="0" dirty="0">
                <a:solidFill>
                  <a:srgbClr val="FF0000"/>
                </a:solidFill>
                <a:latin typeface="Times New Roman" panose="02020603050405020304" pitchFamily="18" charset="0"/>
              </a:rPr>
              <a:t>objektiivsetel</a:t>
            </a:r>
            <a:r>
              <a:rPr lang="et-EE" sz="2000" b="0" i="0" u="none" strike="noStrike" baseline="0" dirty="0">
                <a:solidFill>
                  <a:srgbClr val="000000"/>
                </a:solidFill>
                <a:latin typeface="Times New Roman" panose="02020603050405020304" pitchFamily="18" charset="0"/>
              </a:rPr>
              <a:t> põhjustel õigustatud.</a:t>
            </a:r>
          </a:p>
          <a:p>
            <a:pPr algn="just"/>
            <a:r>
              <a:rPr lang="et-EE" sz="2000" dirty="0">
                <a:latin typeface="Times New Roman" panose="02020603050405020304" pitchFamily="18" charset="0"/>
              </a:rPr>
              <a:t>K</a:t>
            </a:r>
            <a:r>
              <a:rPr lang="et-EE" sz="2000" b="0" i="0" u="none" strike="noStrike" baseline="0" dirty="0">
                <a:solidFill>
                  <a:srgbClr val="000000"/>
                </a:solidFill>
                <a:latin typeface="Times New Roman" panose="02020603050405020304" pitchFamily="18" charset="0"/>
              </a:rPr>
              <a:t>ui toetuse taotleja on </a:t>
            </a:r>
            <a:r>
              <a:rPr lang="et-EE" sz="2000" b="0" i="0" u="none" strike="noStrike" baseline="0" dirty="0">
                <a:solidFill>
                  <a:srgbClr val="FF0000"/>
                </a:solidFill>
                <a:latin typeface="Times New Roman" panose="02020603050405020304" pitchFamily="18" charset="0"/>
              </a:rPr>
              <a:t>hankija riigihangete seaduse § 5 </a:t>
            </a:r>
            <a:r>
              <a:rPr lang="et-EE" sz="2000" b="0" i="0" u="none" strike="noStrike" baseline="0" dirty="0">
                <a:solidFill>
                  <a:srgbClr val="000000"/>
                </a:solidFill>
                <a:latin typeface="Times New Roman" panose="02020603050405020304" pitchFamily="18" charset="0"/>
              </a:rPr>
              <a:t>tähenduses, kes peab hanke korraldamisel järgima riigihangete seadust ning taotlejale ei laiene nõuded mis tulenevad meetme määruses tulenevatest nõuetest ostumenetlusele</a:t>
            </a:r>
          </a:p>
          <a:p>
            <a:pPr algn="just"/>
            <a:r>
              <a:rPr lang="et-EE" sz="2000" b="0" i="0" u="none" strike="noStrike" baseline="0" dirty="0">
                <a:solidFill>
                  <a:srgbClr val="000000"/>
                </a:solidFill>
                <a:latin typeface="Times New Roman" panose="02020603050405020304" pitchFamily="18" charset="0"/>
              </a:rPr>
              <a:t>PRIA koostab ehitustegevuse maksumuse prognoosi vormi ja ehitustööde kohta hinnapakkumuse vormi ning avaldab need oma veebilehel, seega tuleb ehitise hinnapakkumuse saamisel kasutada PRIA vormi.</a:t>
            </a:r>
            <a:r>
              <a:rPr lang="et-EE" sz="1800" b="0" i="0" u="none" strike="noStrike" baseline="0" dirty="0">
                <a:solidFill>
                  <a:srgbClr val="000000"/>
                </a:solidFill>
                <a:latin typeface="Times New Roman" panose="02020603050405020304" pitchFamily="18" charset="0"/>
              </a:rPr>
              <a:t> </a:t>
            </a:r>
          </a:p>
          <a:p>
            <a:pPr algn="just"/>
            <a:endParaRPr lang="et-EE" sz="1800" b="0" i="0" u="none" strike="noStrike" baseline="0" dirty="0">
              <a:solidFill>
                <a:srgbClr val="000000"/>
              </a:solidFill>
              <a:latin typeface="Times New Roman" panose="02020603050405020304" pitchFamily="18" charset="0"/>
            </a:endParaRPr>
          </a:p>
          <a:p>
            <a:endParaRPr lang="et-EE" dirty="0"/>
          </a:p>
        </p:txBody>
      </p:sp>
    </p:spTree>
    <p:extLst>
      <p:ext uri="{BB962C8B-B14F-4D97-AF65-F5344CB8AC3E}">
        <p14:creationId xmlns:p14="http://schemas.microsoft.com/office/powerpoint/2010/main" val="787713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DB5BC-1542-1B19-0951-684380F5D788}"/>
              </a:ext>
            </a:extLst>
          </p:cNvPr>
          <p:cNvSpPr>
            <a:spLocks noGrp="1"/>
          </p:cNvSpPr>
          <p:nvPr>
            <p:ph type="title"/>
          </p:nvPr>
        </p:nvSpPr>
        <p:spPr/>
        <p:txBody>
          <a:bodyPr/>
          <a:lstStyle/>
          <a:p>
            <a:pPr algn="ctr"/>
            <a:r>
              <a:rPr lang="et-EE" dirty="0"/>
              <a:t>Toetuse taotluse esitamine</a:t>
            </a:r>
          </a:p>
        </p:txBody>
      </p:sp>
      <p:sp>
        <p:nvSpPr>
          <p:cNvPr id="3" name="Content Placeholder 2">
            <a:extLst>
              <a:ext uri="{FF2B5EF4-FFF2-40B4-BE49-F238E27FC236}">
                <a16:creationId xmlns:a16="http://schemas.microsoft.com/office/drawing/2014/main" id="{558AD021-A02A-63ED-3310-E58D9842B6D6}"/>
              </a:ext>
            </a:extLst>
          </p:cNvPr>
          <p:cNvSpPr>
            <a:spLocks noGrp="1"/>
          </p:cNvSpPr>
          <p:nvPr>
            <p:ph idx="1"/>
          </p:nvPr>
        </p:nvSpPr>
        <p:spPr/>
        <p:txBody>
          <a:bodyPr/>
          <a:lstStyle/>
          <a:p>
            <a:pPr>
              <a:lnSpc>
                <a:spcPct val="100000"/>
              </a:lnSpc>
              <a:spcAft>
                <a:spcPts val="0"/>
              </a:spcAft>
            </a:pPr>
            <a:r>
              <a:rPr lang="et-EE" sz="1800" b="1" dirty="0">
                <a:latin typeface="Times New Roman" panose="02020603050405020304" pitchFamily="18" charset="0"/>
                <a:cs typeface="Times New Roman" panose="02020603050405020304" pitchFamily="18" charset="0"/>
              </a:rPr>
              <a:t>Toetuse taotlust saab esitada ainult e-PRIA-s ning KTR väljakuulutatud taotlusvooru ajal.</a:t>
            </a:r>
          </a:p>
          <a:p>
            <a:pPr marL="285750" indent="-285750">
              <a:lnSpc>
                <a:spcPct val="100000"/>
              </a:lnSpc>
              <a:spcAft>
                <a:spcPts val="0"/>
              </a:spcAft>
              <a:buFont typeface="Arial" panose="020B0604020202020204" pitchFamily="34" charset="0"/>
              <a:buChar char="•"/>
            </a:pPr>
            <a:r>
              <a:rPr lang="et-EE" sz="1600" dirty="0">
                <a:latin typeface="Times New Roman" panose="02020603050405020304" pitchFamily="18" charset="0"/>
              </a:rPr>
              <a:t>T</a:t>
            </a:r>
            <a:r>
              <a:rPr lang="et-EE" sz="1600" b="0" i="0" u="none" strike="noStrike" baseline="0" dirty="0">
                <a:solidFill>
                  <a:srgbClr val="000000"/>
                </a:solidFill>
                <a:latin typeface="Times New Roman" panose="02020603050405020304" pitchFamily="18" charset="0"/>
              </a:rPr>
              <a:t>aotlus, milles sisalduvad lisas 7 „Projektitoetuse taotluse sisunõuded“ andmed, arvestades tegevussuunda, mille alla taotluses märgitud tegevus kuulub.</a:t>
            </a:r>
          </a:p>
          <a:p>
            <a:pPr marL="285750" indent="-285750">
              <a:lnSpc>
                <a:spcPct val="100000"/>
              </a:lnSpc>
              <a:spcAft>
                <a:spcPts val="0"/>
              </a:spcAft>
              <a:buFont typeface="Arial" panose="020B0604020202020204" pitchFamily="34" charset="0"/>
              <a:buChar char="•"/>
            </a:pPr>
            <a:r>
              <a:rPr lang="et-EE" sz="1600" dirty="0">
                <a:latin typeface="Times New Roman" panose="02020603050405020304" pitchFamily="18" charset="0"/>
              </a:rPr>
              <a:t>P</a:t>
            </a:r>
            <a:r>
              <a:rPr lang="et-EE" sz="1600" b="0" i="0" u="none" strike="noStrike" baseline="0" dirty="0">
                <a:solidFill>
                  <a:srgbClr val="000000"/>
                </a:solidFill>
                <a:latin typeface="Times New Roman" panose="02020603050405020304" pitchFamily="18" charset="0"/>
              </a:rPr>
              <a:t>akkumiskutsed koos tehnilise kirjeldusega ja saadud hinnapakkumused ning selgitused, kui esitatakse alla kolme hinnapakkumuse, riigihanke või ostumenetluse viitenumber, kui menetlus on juba ellu viidud.</a:t>
            </a:r>
          </a:p>
          <a:p>
            <a:pPr marL="285750" indent="-285750">
              <a:lnSpc>
                <a:spcPct val="100000"/>
              </a:lnSpc>
              <a:spcAft>
                <a:spcPts val="0"/>
              </a:spcAft>
              <a:buFont typeface="Arial" panose="020B0604020202020204" pitchFamily="34" charset="0"/>
              <a:buChar char="•"/>
            </a:pPr>
            <a:r>
              <a:rPr lang="et-EE" sz="1600" dirty="0">
                <a:latin typeface="Times New Roman" panose="02020603050405020304" pitchFamily="18" charset="0"/>
              </a:rPr>
              <a:t>Erinevad omandiõigust tõendavad dokumendid, mida ei ole võimalik kätte saada avalikest registritest. </a:t>
            </a:r>
          </a:p>
          <a:p>
            <a:pPr marL="285750" indent="-285750">
              <a:lnSpc>
                <a:spcPct val="100000"/>
              </a:lnSpc>
              <a:spcAft>
                <a:spcPts val="0"/>
              </a:spcAft>
              <a:buFont typeface="Arial" panose="020B0604020202020204" pitchFamily="34" charset="0"/>
              <a:buChar char="•"/>
            </a:pPr>
            <a:r>
              <a:rPr lang="et-EE" sz="1600" dirty="0">
                <a:solidFill>
                  <a:srgbClr val="FF0000"/>
                </a:solidFill>
                <a:latin typeface="Times New Roman" panose="02020603050405020304" pitchFamily="18" charset="0"/>
              </a:rPr>
              <a:t>T</a:t>
            </a:r>
            <a:r>
              <a:rPr lang="fi-FI" sz="1600" b="0" i="0" u="none" strike="noStrike" baseline="0" dirty="0" err="1">
                <a:solidFill>
                  <a:srgbClr val="FF0000"/>
                </a:solidFill>
                <a:latin typeface="Times New Roman" panose="02020603050405020304" pitchFamily="18" charset="0"/>
              </a:rPr>
              <a:t>oetatava</a:t>
            </a:r>
            <a:r>
              <a:rPr lang="fi-FI" sz="1600" b="0" i="0" u="none" strike="noStrike" baseline="0" dirty="0">
                <a:solidFill>
                  <a:srgbClr val="FF0000"/>
                </a:solidFill>
                <a:latin typeface="Times New Roman" panose="02020603050405020304" pitchFamily="18" charset="0"/>
              </a:rPr>
              <a:t> </a:t>
            </a:r>
            <a:r>
              <a:rPr lang="fi-FI" sz="1600" b="0" i="0" u="none" strike="noStrike" baseline="0" dirty="0" err="1">
                <a:solidFill>
                  <a:srgbClr val="FF0000"/>
                </a:solidFill>
                <a:latin typeface="Times New Roman" panose="02020603050405020304" pitchFamily="18" charset="0"/>
              </a:rPr>
              <a:t>tegevuse</a:t>
            </a:r>
            <a:r>
              <a:rPr lang="fi-FI" sz="1600" b="0" i="0" u="none" strike="noStrike" baseline="0" dirty="0">
                <a:solidFill>
                  <a:srgbClr val="FF0000"/>
                </a:solidFill>
                <a:latin typeface="Times New Roman" panose="02020603050405020304" pitchFamily="18" charset="0"/>
              </a:rPr>
              <a:t> </a:t>
            </a:r>
            <a:r>
              <a:rPr lang="fi-FI" sz="1600" b="0" i="0" u="none" strike="noStrike" baseline="0" dirty="0" err="1">
                <a:solidFill>
                  <a:srgbClr val="FF0000"/>
                </a:solidFill>
                <a:latin typeface="Times New Roman" panose="02020603050405020304" pitchFamily="18" charset="0"/>
              </a:rPr>
              <a:t>algus</a:t>
            </a:r>
            <a:r>
              <a:rPr lang="fi-FI" sz="1600" b="0" i="0" u="none" strike="noStrike" baseline="0" dirty="0">
                <a:solidFill>
                  <a:srgbClr val="FF0000"/>
                </a:solidFill>
                <a:latin typeface="Times New Roman" panose="02020603050405020304" pitchFamily="18" charset="0"/>
              </a:rPr>
              <a:t>- ja </a:t>
            </a:r>
            <a:r>
              <a:rPr lang="fi-FI" sz="1600" b="0" i="0" u="none" strike="noStrike" baseline="0" dirty="0" err="1">
                <a:solidFill>
                  <a:srgbClr val="FF0000"/>
                </a:solidFill>
                <a:latin typeface="Times New Roman" panose="02020603050405020304" pitchFamily="18" charset="0"/>
              </a:rPr>
              <a:t>lõppkuupäev</a:t>
            </a:r>
            <a:r>
              <a:rPr lang="et-EE" sz="1600" dirty="0">
                <a:latin typeface="Times New Roman" panose="02020603050405020304" pitchFamily="18" charset="0"/>
              </a:rPr>
              <a:t>. </a:t>
            </a:r>
          </a:p>
          <a:p>
            <a:pPr marL="285750" indent="-285750">
              <a:lnSpc>
                <a:spcPct val="100000"/>
              </a:lnSpc>
              <a:spcAft>
                <a:spcPts val="0"/>
              </a:spcAft>
              <a:buFont typeface="Arial" panose="020B0604020202020204" pitchFamily="34" charset="0"/>
              <a:buChar char="•"/>
            </a:pPr>
            <a:r>
              <a:rPr lang="et-EE" sz="1600" dirty="0">
                <a:latin typeface="Times New Roman" panose="02020603050405020304" pitchFamily="18" charset="0"/>
              </a:rPr>
              <a:t>E</a:t>
            </a:r>
            <a:r>
              <a:rPr lang="et-EE" sz="1600" b="0" i="0" u="none" strike="noStrike" baseline="0" dirty="0">
                <a:solidFill>
                  <a:srgbClr val="000000"/>
                </a:solidFill>
                <a:latin typeface="Times New Roman" panose="02020603050405020304" pitchFamily="18" charset="0"/>
              </a:rPr>
              <a:t>hitusprojekti ärakiri, kui toetatavaks tegevuseks on ehitamine ehitusseadustiku tähenduses ja nimetatud ehitusprojekt on ehitusseadustiku alusel nõutud. </a:t>
            </a:r>
          </a:p>
          <a:p>
            <a:pPr>
              <a:lnSpc>
                <a:spcPct val="100000"/>
              </a:lnSpc>
              <a:spcAft>
                <a:spcPts val="0"/>
              </a:spcAft>
            </a:pPr>
            <a:r>
              <a:rPr lang="et-EE" sz="1800" b="1" dirty="0">
                <a:latin typeface="Times New Roman" panose="02020603050405020304" pitchFamily="18" charset="0"/>
              </a:rPr>
              <a:t>Kui tegemist on looduskeskkonna tingimust parendamise tegevussuunda esitatud taotlusega, siis esitatakse:</a:t>
            </a:r>
            <a:r>
              <a:rPr lang="et-EE" sz="1800" b="0" i="0" u="none" strike="noStrike" baseline="0" dirty="0">
                <a:solidFill>
                  <a:srgbClr val="000000"/>
                </a:solidFill>
                <a:latin typeface="Times New Roman" panose="02020603050405020304" pitchFamily="18" charset="0"/>
              </a:rPr>
              <a:t> </a:t>
            </a:r>
          </a:p>
          <a:p>
            <a:pPr marL="285750" indent="-285750">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avalik-õigusliku ülikooli kalabioloogia või kalanduse teadusalal töötava teaduskraadiga teadustöötaja arvamus.</a:t>
            </a:r>
          </a:p>
          <a:p>
            <a:pPr marL="285750" indent="-285750">
              <a:lnSpc>
                <a:spcPct val="100000"/>
              </a:lnSpc>
              <a:spcAft>
                <a:spcPts val="0"/>
              </a:spcAft>
              <a:buFont typeface="Arial" panose="020B0604020202020204" pitchFamily="34" charset="0"/>
              <a:buChar char="•"/>
            </a:pPr>
            <a:r>
              <a:rPr lang="fi-FI" sz="1600" b="0" i="0" u="none" strike="noStrike" baseline="0" dirty="0" err="1">
                <a:solidFill>
                  <a:srgbClr val="000000"/>
                </a:solidFill>
                <a:latin typeface="Times New Roman" panose="02020603050405020304" pitchFamily="18" charset="0"/>
                <a:cs typeface="Times New Roman" panose="02020603050405020304" pitchFamily="18" charset="0"/>
              </a:rPr>
              <a:t>Keskkonnaameti</a:t>
            </a:r>
            <a:r>
              <a:rPr lang="fi-FI" sz="1600" b="0" i="0" u="none" strike="noStrike" baseline="0" dirty="0">
                <a:solidFill>
                  <a:srgbClr val="000000"/>
                </a:solidFill>
                <a:latin typeface="Times New Roman" panose="02020603050405020304" pitchFamily="18" charset="0"/>
                <a:cs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cs typeface="Times New Roman" panose="02020603050405020304" pitchFamily="18" charset="0"/>
              </a:rPr>
              <a:t>hinnang</a:t>
            </a:r>
            <a:r>
              <a:rPr lang="fi-FI" sz="1600" b="0" i="0" u="none" strike="noStrike" baseline="0" dirty="0">
                <a:solidFill>
                  <a:srgbClr val="000000"/>
                </a:solidFill>
                <a:latin typeface="Times New Roman" panose="02020603050405020304" pitchFamily="18" charset="0"/>
                <a:cs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cs typeface="Times New Roman" panose="02020603050405020304" pitchFamily="18" charset="0"/>
              </a:rPr>
              <a:t>kavandatava</a:t>
            </a:r>
            <a:r>
              <a:rPr lang="fi-FI" sz="1600" b="0" i="0" u="none" strike="noStrike" baseline="0" dirty="0">
                <a:solidFill>
                  <a:srgbClr val="000000"/>
                </a:solidFill>
                <a:latin typeface="Times New Roman" panose="02020603050405020304" pitchFamily="18" charset="0"/>
                <a:cs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cs typeface="Times New Roman" panose="02020603050405020304" pitchFamily="18" charset="0"/>
              </a:rPr>
              <a:t>töö</a:t>
            </a:r>
            <a:r>
              <a:rPr lang="fi-FI" sz="1600" b="0" i="0" u="none" strike="noStrike" baseline="0" dirty="0">
                <a:solidFill>
                  <a:srgbClr val="000000"/>
                </a:solidFill>
                <a:latin typeface="Times New Roman" panose="02020603050405020304" pitchFamily="18" charset="0"/>
                <a:cs typeface="Times New Roman" panose="02020603050405020304" pitchFamily="18" charset="0"/>
              </a:rPr>
              <a:t> ja </a:t>
            </a:r>
            <a:r>
              <a:rPr lang="fi-FI" sz="1600" b="0" i="0" u="none" strike="noStrike" baseline="0" dirty="0" err="1">
                <a:solidFill>
                  <a:srgbClr val="000000"/>
                </a:solidFill>
                <a:latin typeface="Times New Roman" panose="02020603050405020304" pitchFamily="18" charset="0"/>
                <a:cs typeface="Times New Roman" panose="02020603050405020304" pitchFamily="18" charset="0"/>
              </a:rPr>
              <a:t>keskkonnamõju</a:t>
            </a:r>
            <a:r>
              <a:rPr lang="fi-FI" sz="1600" b="0" i="0" u="none" strike="noStrike" baseline="0" dirty="0">
                <a:solidFill>
                  <a:srgbClr val="000000"/>
                </a:solidFill>
                <a:latin typeface="Times New Roman" panose="02020603050405020304" pitchFamily="18" charset="0"/>
                <a:cs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cs typeface="Times New Roman" panose="02020603050405020304" pitchFamily="18" charset="0"/>
              </a:rPr>
              <a:t>algatamise</a:t>
            </a:r>
            <a:r>
              <a:rPr lang="fi-FI" sz="1600" b="0" i="0" u="none" strike="noStrike" baseline="0" dirty="0">
                <a:solidFill>
                  <a:srgbClr val="000000"/>
                </a:solidFill>
                <a:latin typeface="Times New Roman" panose="02020603050405020304" pitchFamily="18" charset="0"/>
                <a:cs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cs typeface="Times New Roman" panose="02020603050405020304" pitchFamily="18" charset="0"/>
              </a:rPr>
              <a:t>vajalikkuse</a:t>
            </a:r>
            <a:r>
              <a:rPr lang="fi-FI" sz="1600" b="0" i="0" u="none" strike="noStrike" baseline="0" dirty="0">
                <a:solidFill>
                  <a:srgbClr val="000000"/>
                </a:solidFill>
                <a:latin typeface="Times New Roman" panose="02020603050405020304" pitchFamily="18" charset="0"/>
                <a:cs typeface="Times New Roman" panose="02020603050405020304" pitchFamily="18" charset="0"/>
              </a:rPr>
              <a:t> kohta</a:t>
            </a:r>
            <a:r>
              <a:rPr lang="et-EE" sz="1600" b="0" i="0" u="none" strike="noStrike" baseline="0" dirty="0">
                <a:solidFill>
                  <a:srgbClr val="000000"/>
                </a:solidFill>
                <a:latin typeface="Times New Roman" panose="02020603050405020304" pitchFamily="18" charset="0"/>
                <a:cs typeface="Times New Roman" panose="02020603050405020304" pitchFamily="18" charset="0"/>
              </a:rPr>
              <a:t>. </a:t>
            </a:r>
          </a:p>
          <a:p>
            <a:pPr marL="285750" indent="-285750">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Põllumajandus- ja Toiduameti kooskõlastus, kui tegevus kavandatakse ellu viia maaparandussüsteemi eesvoolu loetelusse kantud jõel või ojal ja maaomaniku luba</a:t>
            </a:r>
            <a:r>
              <a:rPr lang="et-EE" sz="1800" b="0" i="0" u="none" strike="noStrike" baseline="0" dirty="0">
                <a:solidFill>
                  <a:srgbClr val="000000"/>
                </a:solidFill>
                <a:latin typeface="Times New Roman" panose="02020603050405020304" pitchFamily="18" charset="0"/>
              </a:rPr>
              <a:t>.  </a:t>
            </a:r>
            <a:endParaRPr lang="et-EE" sz="1800" b="0" i="0" u="none" strike="noStrike" baseline="0" dirty="0">
              <a:solidFill>
                <a:srgbClr val="000000"/>
              </a:solidFill>
              <a:latin typeface="Times New Roman" panose="02020603050405020304" pitchFamily="18" charset="0"/>
              <a:cs typeface="Times New Roman" panose="02020603050405020304" pitchFamily="18" charset="0"/>
            </a:endParaRPr>
          </a:p>
          <a:p>
            <a:pPr>
              <a:lnSpc>
                <a:spcPct val="100000"/>
              </a:lnSpc>
              <a:spcAft>
                <a:spcPts val="0"/>
              </a:spcAft>
            </a:pPr>
            <a:r>
              <a:rPr lang="fi-FI" sz="1800" b="0" i="0" u="none" strike="noStrike" baseline="0" dirty="0">
                <a:solidFill>
                  <a:srgbClr val="000000"/>
                </a:solidFill>
              </a:rPr>
              <a:t> </a:t>
            </a:r>
            <a:endParaRPr lang="et-EE" dirty="0"/>
          </a:p>
          <a:p>
            <a:endParaRPr lang="et-EE" dirty="0"/>
          </a:p>
        </p:txBody>
      </p:sp>
    </p:spTree>
    <p:extLst>
      <p:ext uri="{BB962C8B-B14F-4D97-AF65-F5344CB8AC3E}">
        <p14:creationId xmlns:p14="http://schemas.microsoft.com/office/powerpoint/2010/main" val="2912335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B1228-4AA9-BDAD-7FB5-00EBB03E1892}"/>
              </a:ext>
            </a:extLst>
          </p:cNvPr>
          <p:cNvSpPr>
            <a:spLocks noGrp="1"/>
          </p:cNvSpPr>
          <p:nvPr>
            <p:ph type="title"/>
          </p:nvPr>
        </p:nvSpPr>
        <p:spPr/>
        <p:txBody>
          <a:bodyPr/>
          <a:lstStyle/>
          <a:p>
            <a:pPr algn="ctr"/>
            <a:r>
              <a:rPr lang="et-EE" dirty="0"/>
              <a:t>Toetuse saaja kohustused ja tegevuse elluviimise tingimused </a:t>
            </a:r>
          </a:p>
        </p:txBody>
      </p:sp>
      <p:sp>
        <p:nvSpPr>
          <p:cNvPr id="3" name="Content Placeholder 2">
            <a:extLst>
              <a:ext uri="{FF2B5EF4-FFF2-40B4-BE49-F238E27FC236}">
                <a16:creationId xmlns:a16="http://schemas.microsoft.com/office/drawing/2014/main" id="{AEFD9608-0547-01A1-7D81-73F5AD85C430}"/>
              </a:ext>
            </a:extLst>
          </p:cNvPr>
          <p:cNvSpPr>
            <a:spLocks noGrp="1"/>
          </p:cNvSpPr>
          <p:nvPr>
            <p:ph idx="1"/>
          </p:nvPr>
        </p:nvSpPr>
        <p:spPr/>
        <p:txBody>
          <a:bodyPr/>
          <a:lstStyle/>
          <a:p>
            <a:pPr>
              <a:lnSpc>
                <a:spcPct val="100000"/>
              </a:lnSpc>
              <a:spcAft>
                <a:spcPts val="0"/>
              </a:spcAft>
            </a:pPr>
            <a:r>
              <a:rPr lang="et-EE" sz="1800" b="1" dirty="0">
                <a:latin typeface="Times New Roman" panose="02020603050405020304" pitchFamily="18" charset="0"/>
                <a:cs typeface="Times New Roman" panose="02020603050405020304" pitchFamily="18" charset="0"/>
              </a:rPr>
              <a:t>Toetuse saaja üldised kohustatud on kirjeldatud § 36 lõikes 1 punktides 1 - 10</a:t>
            </a:r>
            <a:r>
              <a:rPr lang="et-EE" sz="1800" dirty="0">
                <a:latin typeface="Times New Roman" panose="02020603050405020304" pitchFamily="18" charset="0"/>
                <a:cs typeface="Times New Roman" panose="02020603050405020304" pitchFamily="18" charset="0"/>
              </a:rPr>
              <a:t>.</a:t>
            </a:r>
          </a:p>
          <a:p>
            <a:pPr marL="285750" indent="-285750" algn="just">
              <a:lnSpc>
                <a:spcPct val="100000"/>
              </a:lnSpc>
              <a:spcAft>
                <a:spcPts val="0"/>
              </a:spcAft>
              <a:buFont typeface="Arial" panose="020B0604020202020204" pitchFamily="34" charset="0"/>
              <a:buChar char="•"/>
            </a:pPr>
            <a:r>
              <a:rPr lang="et-EE" sz="1600" dirty="0">
                <a:latin typeface="Times New Roman" panose="02020603050405020304" pitchFamily="18" charset="0"/>
              </a:rPr>
              <a:t>V</a:t>
            </a:r>
            <a:r>
              <a:rPr lang="et-EE" sz="1600" b="0" i="0" u="none" strike="noStrike" baseline="0" dirty="0">
                <a:solidFill>
                  <a:srgbClr val="000000"/>
                </a:solidFill>
                <a:latin typeface="Times New Roman" panose="02020603050405020304" pitchFamily="18" charset="0"/>
              </a:rPr>
              <a:t>iima ellu toetatava tegevuse, sealhulgas esitama kõik tegevusega seotud kuludokumendid </a:t>
            </a:r>
            <a:r>
              <a:rPr lang="et-EE" sz="1600" b="0" i="0" u="none" strike="noStrike" baseline="0" dirty="0">
                <a:solidFill>
                  <a:srgbClr val="FF0000"/>
                </a:solidFill>
                <a:latin typeface="Times New Roman" panose="02020603050405020304" pitchFamily="18" charset="0"/>
              </a:rPr>
              <a:t>toetuse määramise otsuses nimetatud tähtpäevaks</a:t>
            </a:r>
            <a:r>
              <a:rPr lang="et-EE" sz="1600" b="0" i="0" u="none" strike="noStrike" baseline="0" dirty="0">
                <a:solidFill>
                  <a:srgbClr val="000000"/>
                </a:solidFill>
                <a:latin typeface="Times New Roman" panose="02020603050405020304" pitchFamily="18" charset="0"/>
              </a:rPr>
              <a:t>, ent hiljemalt kahe aasta pärast arvates PRIA poolt taotluse rahuldamise otsuse tegemisest.</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kasutama toetuse abil soetatud, ehitatud või renoveeritud vara ettenähtud tingimustel, sealhulgas tagama toetatava tegevuse elluviimise tulemusena soetatud, ehitatud või renoveeritud vara säilimise ja sihtotstarbelise kasutamise Euroopa Parlamendi ja nõukogu määruse (EL) 2021/1060 artikli 65 lõikes 1 sätestatud tähtaja jooksul. </a:t>
            </a:r>
            <a:r>
              <a:rPr lang="et-EE" sz="1600" b="0" i="0" u="none" strike="noStrike" baseline="0" dirty="0">
                <a:solidFill>
                  <a:srgbClr val="FF0000"/>
                </a:solidFill>
                <a:latin typeface="Times New Roman" panose="02020603050405020304" pitchFamily="18" charset="0"/>
              </a:rPr>
              <a:t>Tootlike ja taristuinvesteeringute puhul 5 aastat</a:t>
            </a:r>
            <a:r>
              <a:rPr lang="et-EE" sz="1600" b="0" i="0" u="none" strike="noStrike" baseline="0" dirty="0">
                <a:solidFill>
                  <a:srgbClr val="000000"/>
                </a:solidFill>
                <a:latin typeface="Times New Roman" panose="02020603050405020304" pitchFamily="18" charset="0"/>
              </a:rPr>
              <a:t>. </a:t>
            </a:r>
          </a:p>
          <a:p>
            <a:pPr algn="just">
              <a:lnSpc>
                <a:spcPct val="100000"/>
              </a:lnSpc>
              <a:spcAft>
                <a:spcPts val="0"/>
              </a:spcAft>
            </a:pPr>
            <a:r>
              <a:rPr lang="et-EE" sz="1800" b="1" i="0" u="none" strike="noStrike" baseline="0" dirty="0">
                <a:solidFill>
                  <a:srgbClr val="000000"/>
                </a:solidFill>
                <a:latin typeface="Times New Roman" panose="02020603050405020304" pitchFamily="18" charset="0"/>
              </a:rPr>
              <a:t>Lisaks peavad toetuse saajal olema täidetud järgmised toetuse abil ehitatud, renoveeritud või soetatud vara sihipäraseks kasutamiseks vajalikud eeldused</a:t>
            </a:r>
            <a:endParaRPr lang="et-EE" sz="1800" b="0" i="0" u="none" strike="noStrike" baseline="0" dirty="0">
              <a:solidFill>
                <a:srgbClr val="000000"/>
              </a:solidFill>
              <a:latin typeface="Times New Roman" panose="02020603050405020304" pitchFamily="18" charset="0"/>
            </a:endParaRP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FF0000"/>
                </a:solidFill>
                <a:latin typeface="Times New Roman" panose="02020603050405020304" pitchFamily="18" charset="0"/>
              </a:rPr>
              <a:t>hiljemalt esimese maksetaotluse </a:t>
            </a:r>
            <a:r>
              <a:rPr lang="et-EE" sz="1600" b="0" i="0" u="none" strike="noStrike" baseline="0" dirty="0">
                <a:solidFill>
                  <a:srgbClr val="000000"/>
                </a:solidFill>
                <a:latin typeface="Times New Roman" panose="02020603050405020304" pitchFamily="18" charset="0"/>
              </a:rPr>
              <a:t>esitamise ajaks on ehitusluba või ehitusteatis ehitisregistrist kättesaadav, kui see on nõutud ehitusseadustiku kohaselt. </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FF0000"/>
                </a:solidFill>
                <a:latin typeface="Times New Roman" panose="02020603050405020304" pitchFamily="18" charset="0"/>
              </a:rPr>
              <a:t>hiljemalt viimase maksetaotluse </a:t>
            </a:r>
            <a:r>
              <a:rPr lang="et-EE" sz="1600" b="0" i="0" u="none" strike="noStrike" baseline="0" dirty="0">
                <a:solidFill>
                  <a:srgbClr val="000000"/>
                </a:solidFill>
                <a:latin typeface="Times New Roman" panose="02020603050405020304" pitchFamily="18" charset="0"/>
              </a:rPr>
              <a:t>esitamise ajaks on ehitise kasutusluba või kasutusteatis ehitisregistrist kättesaadav, kui see on nõutud ehitusseadustiku kohaselt. </a:t>
            </a:r>
            <a:r>
              <a:rPr lang="et-EE" sz="1600" b="0" i="0" u="none" strike="noStrike" baseline="0" dirty="0">
                <a:solidFill>
                  <a:srgbClr val="FF0000"/>
                </a:solidFill>
                <a:latin typeface="Times New Roman" panose="02020603050405020304" pitchFamily="18" charset="0"/>
              </a:rPr>
              <a:t>Hõlmab ehitamist</a:t>
            </a:r>
            <a:r>
              <a:rPr lang="et-EE" sz="1600" b="0" i="0" u="none" strike="noStrike" baseline="0" dirty="0">
                <a:solidFill>
                  <a:srgbClr val="000000"/>
                </a:solidFill>
                <a:latin typeface="Times New Roman" panose="02020603050405020304" pitchFamily="18" charset="0"/>
              </a:rPr>
              <a:t>. </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FF0000"/>
                </a:solidFill>
                <a:latin typeface="Times New Roman" panose="02020603050405020304" pitchFamily="18" charset="0"/>
              </a:rPr>
              <a:t>hiljemalt viimase maksetaotluse </a:t>
            </a:r>
            <a:r>
              <a:rPr lang="et-EE" sz="1600" b="0" i="0" u="none" strike="noStrike" baseline="0" dirty="0">
                <a:solidFill>
                  <a:srgbClr val="000000"/>
                </a:solidFill>
                <a:latin typeface="Times New Roman" panose="02020603050405020304" pitchFamily="18" charset="0"/>
              </a:rPr>
              <a:t>esitamise ajaks on antud tegevusluba või esitatud majandustegevusteade. </a:t>
            </a:r>
            <a:r>
              <a:rPr lang="et-EE" sz="1600" b="0" i="0" u="none" strike="noStrike" baseline="0" dirty="0">
                <a:solidFill>
                  <a:srgbClr val="FF0000"/>
                </a:solidFill>
                <a:latin typeface="Times New Roman" panose="02020603050405020304" pitchFamily="18" charset="0"/>
              </a:rPr>
              <a:t>Hõlmab erinevaid tegevuslubasid, näiteks PTA, aktsiisilao pidamise luba jne</a:t>
            </a:r>
            <a:r>
              <a:rPr lang="et-EE" sz="1600" b="0" i="0" u="none" strike="noStrike" baseline="0" dirty="0">
                <a:solidFill>
                  <a:srgbClr val="000000"/>
                </a:solidFill>
                <a:latin typeface="Times New Roman" panose="02020603050405020304" pitchFamily="18" charset="0"/>
              </a:rPr>
              <a:t>. </a:t>
            </a:r>
            <a:r>
              <a:rPr lang="et-EE" sz="1800" b="0" i="0" u="none" strike="noStrike" baseline="0" dirty="0">
                <a:solidFill>
                  <a:srgbClr val="000000"/>
                </a:solidFill>
                <a:latin typeface="Times New Roman" panose="02020603050405020304" pitchFamily="18" charset="0"/>
              </a:rPr>
              <a:t> </a:t>
            </a:r>
            <a:r>
              <a:rPr lang="et-EE" sz="1600" b="0" i="0" u="none" strike="noStrike" baseline="0" dirty="0">
                <a:solidFill>
                  <a:srgbClr val="000000"/>
                </a:solidFill>
                <a:latin typeface="Times New Roman" panose="02020603050405020304" pitchFamily="18" charset="0"/>
              </a:rPr>
              <a:t> </a:t>
            </a:r>
            <a:endParaRPr lang="et-EE"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25727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F9DAC-A269-B210-74A0-5A6BF5633D66}"/>
              </a:ext>
            </a:extLst>
          </p:cNvPr>
          <p:cNvSpPr>
            <a:spLocks noGrp="1"/>
          </p:cNvSpPr>
          <p:nvPr>
            <p:ph type="title"/>
          </p:nvPr>
        </p:nvSpPr>
        <p:spPr/>
        <p:txBody>
          <a:bodyPr/>
          <a:lstStyle/>
          <a:p>
            <a:pPr algn="ctr"/>
            <a:r>
              <a:rPr lang="et-EE" dirty="0"/>
              <a:t>Toetuse saaja kohustused ja tegevuse elluviimise tingimused </a:t>
            </a:r>
          </a:p>
        </p:txBody>
      </p:sp>
      <p:sp>
        <p:nvSpPr>
          <p:cNvPr id="3" name="Content Placeholder 2">
            <a:extLst>
              <a:ext uri="{FF2B5EF4-FFF2-40B4-BE49-F238E27FC236}">
                <a16:creationId xmlns:a16="http://schemas.microsoft.com/office/drawing/2014/main" id="{4A9B547F-3FFC-3BF9-AB84-3F2FCB07BBE4}"/>
              </a:ext>
            </a:extLst>
          </p:cNvPr>
          <p:cNvSpPr>
            <a:spLocks noGrp="1"/>
          </p:cNvSpPr>
          <p:nvPr>
            <p:ph idx="1"/>
          </p:nvPr>
        </p:nvSpPr>
        <p:spPr/>
        <p:txBody>
          <a:bodyPr/>
          <a:lstStyle/>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Kui toetust antakse sadama taristu parendamise ja pakutavate teenuste mitmekesistamise tegevussuuna tegevuse elluviimiseks, avalikustab toetuse saaja hiljemalt viimase maksetaotluse esitamise ajaks kalasadama kasutamise tingimused, sealhulgas sadama kasutamise hinnakirja ning sadamapidaja kontaktandmed sadama territooriumile sisenemisel maismaalt ja </a:t>
            </a:r>
            <a:r>
              <a:rPr lang="et-EE" sz="1600" b="0" i="0" u="none" strike="noStrike" baseline="0" dirty="0">
                <a:solidFill>
                  <a:srgbClr val="FF0000"/>
                </a:solidFill>
                <a:latin typeface="Times New Roman" panose="02020603050405020304" pitchFamily="18" charset="0"/>
              </a:rPr>
              <a:t>sadama veebilehel</a:t>
            </a:r>
            <a:r>
              <a:rPr lang="et-EE" sz="1600" b="0" i="0" u="none" strike="noStrike" baseline="0" dirty="0">
                <a:solidFill>
                  <a:srgbClr val="000000"/>
                </a:solidFill>
                <a:latin typeface="Times New Roman" panose="02020603050405020304" pitchFamily="18" charset="0"/>
              </a:rPr>
              <a:t>. Sadamapidaja kehtestab isikutele sadama kasutamise tingimused võrdsetel alustel. </a:t>
            </a:r>
          </a:p>
          <a:p>
            <a:pPr marL="285750" indent="-285750" algn="just">
              <a:lnSpc>
                <a:spcPct val="100000"/>
              </a:lnSpc>
              <a:spcAft>
                <a:spcPts val="0"/>
              </a:spcAft>
              <a:buFont typeface="Arial" panose="020B0604020202020204" pitchFamily="34" charset="0"/>
              <a:buChar char="•"/>
            </a:pPr>
            <a:r>
              <a:rPr lang="et-EE" sz="1600" dirty="0">
                <a:latin typeface="Times New Roman" panose="02020603050405020304" pitchFamily="18" charset="0"/>
              </a:rPr>
              <a:t>T</a:t>
            </a:r>
            <a:r>
              <a:rPr lang="et-EE" sz="1600" b="0" i="0" u="none" strike="noStrike" baseline="0" dirty="0">
                <a:solidFill>
                  <a:srgbClr val="000000"/>
                </a:solidFill>
                <a:latin typeface="Times New Roman" panose="02020603050405020304" pitchFamily="18" charset="0"/>
              </a:rPr>
              <a:t>oetuse saaja ei tohi projektitoetuse abil soetatud või ehitatud laeva, sealhulgas väikelaeva ja laeva seadmeid, kasutada </a:t>
            </a:r>
            <a:r>
              <a:rPr lang="et-EE" sz="1600" b="0" i="0" u="none" strike="noStrike" baseline="0" dirty="0">
                <a:solidFill>
                  <a:srgbClr val="FF0000"/>
                </a:solidFill>
                <a:latin typeface="Times New Roman" panose="02020603050405020304" pitchFamily="18" charset="0"/>
              </a:rPr>
              <a:t>kutseliseks kalapüügiks</a:t>
            </a:r>
            <a:r>
              <a:rPr lang="et-EE" sz="1600" b="0" i="0" u="none" strike="noStrike" baseline="0" dirty="0">
                <a:solidFill>
                  <a:srgbClr val="000000"/>
                </a:solidFill>
                <a:latin typeface="Times New Roman" panose="02020603050405020304" pitchFamily="18" charset="0"/>
              </a:rPr>
              <a:t>. </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Toetatav tegevus viiakse ellu selles kalanduspiirkonnas, mille kohalikule tegevusrühmale projektitoetuse taotlus esitati, või väljaspool seda kalanduspiirkonda, kui </a:t>
            </a:r>
            <a:r>
              <a:rPr lang="et-EE" sz="1600" b="0" i="0" u="none" strike="noStrike" baseline="0" dirty="0">
                <a:solidFill>
                  <a:srgbClr val="FF0000"/>
                </a:solidFill>
                <a:latin typeface="Times New Roman" panose="02020603050405020304" pitchFamily="18" charset="0"/>
              </a:rPr>
              <a:t>tegevus panustab selle kalanduspiirkonna EMKVF-i kohaliku arengu strateegiasse.</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Kui toetust antakse kalandus- ja merendustraditsioonide edendamise tegevussuuna tegevuse elluviimiseks, peab toetuse abil soetatud, ehitatud või renoveeritud vara olema avalikkusele tasuta kasutamiseks kättesaadav vähemalt viie aasta jooksul arvates PRIA poolt viimase toetusosa maksmisest, </a:t>
            </a:r>
            <a:r>
              <a:rPr lang="et-EE" sz="1600" b="0" i="0" u="none" strike="noStrike" baseline="0" dirty="0">
                <a:solidFill>
                  <a:srgbClr val="FF0000"/>
                </a:solidFill>
                <a:latin typeface="Times New Roman" panose="02020603050405020304" pitchFamily="18" charset="0"/>
              </a:rPr>
              <a:t>välja arvatud tasulise meelelahutusürituse puhul</a:t>
            </a:r>
            <a:r>
              <a:rPr lang="et-EE" sz="1600" b="0" i="0" u="none" strike="noStrike" baseline="0" dirty="0">
                <a:solidFill>
                  <a:srgbClr val="000000"/>
                </a:solidFill>
                <a:latin typeface="Times New Roman" panose="02020603050405020304" pitchFamily="18" charset="0"/>
              </a:rPr>
              <a:t>. </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Kalurite teadmiste ja oskuste edendamise tegevussuuna tegevuse elluviimise korral toetatakse koolitust, mille on läbi viinud täienduskoolitusasutuse pidaja </a:t>
            </a:r>
            <a:r>
              <a:rPr lang="et-EE" sz="1600" b="0" i="0" u="none" strike="noStrike" baseline="0" dirty="0">
                <a:solidFill>
                  <a:srgbClr val="FF0000"/>
                </a:solidFill>
                <a:latin typeface="Times New Roman" panose="02020603050405020304" pitchFamily="18" charset="0"/>
              </a:rPr>
              <a:t>täiskasvanute koolituse seaduse </a:t>
            </a:r>
            <a:r>
              <a:rPr lang="et-EE" sz="1600" b="0" i="0" u="none" strike="noStrike" baseline="0" dirty="0">
                <a:solidFill>
                  <a:srgbClr val="000000"/>
                </a:solidFill>
                <a:latin typeface="Times New Roman" panose="02020603050405020304" pitchFamily="18" charset="0"/>
              </a:rPr>
              <a:t>tähenduses.</a:t>
            </a:r>
          </a:p>
          <a:p>
            <a:pPr marL="285750" indent="-285750" algn="just">
              <a:lnSpc>
                <a:spcPct val="100000"/>
              </a:lnSpc>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Looduskeskkonna tingimuste parendamise tegevussuuna raames ei toetata kudealade parendamist </a:t>
            </a:r>
            <a:r>
              <a:rPr lang="et-EE" sz="1600" b="0" i="0" u="none" strike="noStrike" baseline="0" dirty="0">
                <a:solidFill>
                  <a:srgbClr val="FF0000"/>
                </a:solidFill>
                <a:latin typeface="Times New Roman" panose="02020603050405020304" pitchFamily="18" charset="0"/>
              </a:rPr>
              <a:t>riikliku tähtsusega </a:t>
            </a:r>
            <a:r>
              <a:rPr lang="et-EE" sz="1600" b="0" i="0" u="none" strike="noStrike" baseline="0" dirty="0">
                <a:solidFill>
                  <a:srgbClr val="000000"/>
                </a:solidFill>
                <a:latin typeface="Times New Roman" panose="02020603050405020304" pitchFamily="18" charset="0"/>
              </a:rPr>
              <a:t>kudealal </a:t>
            </a:r>
            <a:endParaRPr lang="et-EE" sz="1600" dirty="0"/>
          </a:p>
        </p:txBody>
      </p:sp>
    </p:spTree>
    <p:extLst>
      <p:ext uri="{BB962C8B-B14F-4D97-AF65-F5344CB8AC3E}">
        <p14:creationId xmlns:p14="http://schemas.microsoft.com/office/powerpoint/2010/main" val="13991891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35683-5FA4-CC28-7022-B063A9AE36EA}"/>
              </a:ext>
            </a:extLst>
          </p:cNvPr>
          <p:cNvSpPr>
            <a:spLocks noGrp="1"/>
          </p:cNvSpPr>
          <p:nvPr>
            <p:ph type="title"/>
          </p:nvPr>
        </p:nvSpPr>
        <p:spPr/>
        <p:txBody>
          <a:bodyPr/>
          <a:lstStyle/>
          <a:p>
            <a:pPr algn="ctr"/>
            <a:r>
              <a:rPr lang="et-EE" dirty="0"/>
              <a:t>Tegevuse rahastamine enne kulude tegemist  </a:t>
            </a:r>
          </a:p>
        </p:txBody>
      </p:sp>
      <p:sp>
        <p:nvSpPr>
          <p:cNvPr id="3" name="Content Placeholder 2">
            <a:extLst>
              <a:ext uri="{FF2B5EF4-FFF2-40B4-BE49-F238E27FC236}">
                <a16:creationId xmlns:a16="http://schemas.microsoft.com/office/drawing/2014/main" id="{4CC0BC53-C39A-2842-C816-8B693CD3E677}"/>
              </a:ext>
            </a:extLst>
          </p:cNvPr>
          <p:cNvSpPr>
            <a:spLocks noGrp="1"/>
          </p:cNvSpPr>
          <p:nvPr>
            <p:ph idx="1"/>
          </p:nvPr>
        </p:nvSpPr>
        <p:spPr/>
        <p:txBody>
          <a:bodyPr/>
          <a:lstStyle/>
          <a:p>
            <a:pPr algn="just"/>
            <a:r>
              <a:rPr lang="et-EE" sz="1800" dirty="0">
                <a:latin typeface="Times New Roman" panose="02020603050405020304" pitchFamily="18" charset="0"/>
              </a:rPr>
              <a:t>Kõikides tegevussuundades </a:t>
            </a:r>
            <a:r>
              <a:rPr lang="et-EE" sz="1800" b="0" i="0" u="none" strike="noStrike" baseline="0" dirty="0">
                <a:solidFill>
                  <a:srgbClr val="000000"/>
                </a:solidFill>
                <a:latin typeface="Times New Roman" panose="02020603050405020304" pitchFamily="18" charset="0"/>
              </a:rPr>
              <a:t>nimetatud tegevuse elluviimist võib  rahastada riigieelarvelistest vahenditest enne töö või teenuse tellimise või vara soetamise eest tasumist, kui projektitoetuse saaja on piisavalt usaldusväärne, </a:t>
            </a:r>
            <a:r>
              <a:rPr lang="et-EE" sz="1800" b="0" i="0" u="none" strike="noStrike" baseline="0" dirty="0">
                <a:solidFill>
                  <a:srgbClr val="FF0000"/>
                </a:solidFill>
                <a:latin typeface="Times New Roman" panose="02020603050405020304" pitchFamily="18" charset="0"/>
              </a:rPr>
              <a:t>töö või teenus on lõpetatud või vara on üle antud ning projektitoetuse saaja on need vastu võtnud ja nende eest tasunud vähemalt omafinantseeringuga võrdse summa</a:t>
            </a:r>
            <a:r>
              <a:rPr lang="et-EE" sz="1800" b="0" i="0" u="none" strike="noStrike" baseline="0" dirty="0">
                <a:solidFill>
                  <a:srgbClr val="000000"/>
                </a:solidFill>
                <a:latin typeface="Times New Roman" panose="02020603050405020304" pitchFamily="18" charset="0"/>
              </a:rPr>
              <a:t>. </a:t>
            </a:r>
          </a:p>
          <a:p>
            <a:pPr algn="just"/>
            <a:r>
              <a:rPr lang="et-EE" sz="1800" dirty="0">
                <a:latin typeface="Times New Roman" panose="02020603050405020304" pitchFamily="18" charset="0"/>
              </a:rPr>
              <a:t>T</a:t>
            </a:r>
            <a:r>
              <a:rPr lang="et-EE" sz="1800" b="0" i="0" u="none" strike="noStrike" baseline="0" dirty="0">
                <a:solidFill>
                  <a:srgbClr val="000000"/>
                </a:solidFill>
                <a:latin typeface="Times New Roman" panose="02020603050405020304" pitchFamily="18" charset="0"/>
              </a:rPr>
              <a:t>egevuse elluviimise rahastamiseks enne kulude tegemist esitab toetuse saaja </a:t>
            </a:r>
            <a:r>
              <a:rPr lang="et-EE" sz="1800" b="0" i="0" u="none" strike="noStrike" baseline="0" dirty="0" err="1">
                <a:solidFill>
                  <a:srgbClr val="000000"/>
                </a:solidFill>
                <a:latin typeface="Times New Roman" panose="02020603050405020304" pitchFamily="18" charset="0"/>
              </a:rPr>
              <a:t>PRIA-le</a:t>
            </a:r>
            <a:r>
              <a:rPr lang="et-EE" sz="1800" b="0" i="0" u="none" strike="noStrike" baseline="0" dirty="0">
                <a:solidFill>
                  <a:srgbClr val="000000"/>
                </a:solidFill>
                <a:latin typeface="Times New Roman" panose="02020603050405020304" pitchFamily="18" charset="0"/>
              </a:rPr>
              <a:t> taotluse, mis sisaldab andmeid kavandatavate kulude kohta. </a:t>
            </a:r>
            <a:r>
              <a:rPr lang="et-EE" sz="1800" b="0" i="0" u="none" strike="noStrike" baseline="0" dirty="0">
                <a:solidFill>
                  <a:srgbClr val="FF0000"/>
                </a:solidFill>
                <a:latin typeface="Times New Roman" panose="02020603050405020304" pitchFamily="18" charset="0"/>
              </a:rPr>
              <a:t>Arved, aktid, maksekorraldused omafinantseeringu tasumise kohta jms</a:t>
            </a:r>
            <a:r>
              <a:rPr lang="et-EE" sz="1800" b="0" i="0" u="none" strike="noStrike" baseline="0" dirty="0">
                <a:solidFill>
                  <a:srgbClr val="000000"/>
                </a:solidFill>
                <a:latin typeface="Times New Roman" panose="02020603050405020304" pitchFamily="18" charset="0"/>
              </a:rPr>
              <a:t>.</a:t>
            </a:r>
          </a:p>
          <a:p>
            <a:pPr algn="just"/>
            <a:r>
              <a:rPr lang="et-EE" sz="1800" b="0" i="0" u="none" strike="noStrike" baseline="0" dirty="0">
                <a:solidFill>
                  <a:srgbClr val="000000"/>
                </a:solidFill>
                <a:latin typeface="Times New Roman" panose="02020603050405020304" pitchFamily="18" charset="0"/>
              </a:rPr>
              <a:t>PRIA teeb projektitoetuse saaja tegevuse elluviimise rahastamise otsuse 25 tööpäeva jooksul taotluse saamisest. </a:t>
            </a:r>
            <a:r>
              <a:rPr lang="et-EE" sz="1800" dirty="0">
                <a:solidFill>
                  <a:srgbClr val="FF0000"/>
                </a:solidFill>
                <a:latin typeface="Times New Roman" panose="02020603050405020304" pitchFamily="18" charset="0"/>
              </a:rPr>
              <a:t>Projekti toetussosa makstakse toetuse saaja arvele</a:t>
            </a:r>
            <a:r>
              <a:rPr lang="et-EE" sz="1800" dirty="0">
                <a:latin typeface="Times New Roman" panose="02020603050405020304" pitchFamily="18" charset="0"/>
              </a:rPr>
              <a:t>.</a:t>
            </a:r>
          </a:p>
          <a:p>
            <a:pPr algn="just"/>
            <a:r>
              <a:rPr lang="et-EE" sz="1800" dirty="0">
                <a:latin typeface="Times New Roman" panose="02020603050405020304" pitchFamily="18" charset="0"/>
              </a:rPr>
              <a:t>T</a:t>
            </a:r>
            <a:r>
              <a:rPr lang="et-EE" sz="1800" b="0" i="0" u="none" strike="noStrike" baseline="0" dirty="0">
                <a:solidFill>
                  <a:srgbClr val="000000"/>
                </a:solidFill>
                <a:latin typeface="Times New Roman" panose="02020603050405020304" pitchFamily="18" charset="0"/>
              </a:rPr>
              <a:t>oetuse saaja peab tasuma kulude eest, mida rahastati enne kulude tegemist, ning esitama seda tõendavad dokumendid koos maksetaotlusega </a:t>
            </a:r>
            <a:r>
              <a:rPr lang="et-EE" sz="1800" b="0" i="0" u="none" strike="noStrike" baseline="0" dirty="0" err="1">
                <a:solidFill>
                  <a:srgbClr val="000000"/>
                </a:solidFill>
                <a:latin typeface="Times New Roman" panose="02020603050405020304" pitchFamily="18" charset="0"/>
              </a:rPr>
              <a:t>PRIA-le</a:t>
            </a:r>
            <a:r>
              <a:rPr lang="et-EE" sz="1800" b="0" i="0" u="none" strike="noStrike" baseline="0" dirty="0">
                <a:solidFill>
                  <a:srgbClr val="000000"/>
                </a:solidFill>
                <a:latin typeface="Times New Roman" panose="02020603050405020304" pitchFamily="18" charset="0"/>
              </a:rPr>
              <a:t> seitsme tööpäeva jooksul arvates tegevuse elluviimise rahastamise otsuse alusel saadud raha laekumisest. </a:t>
            </a:r>
            <a:r>
              <a:rPr lang="et-EE" sz="1800" b="0" i="0" u="none" strike="noStrike" baseline="0" dirty="0">
                <a:solidFill>
                  <a:srgbClr val="FF0000"/>
                </a:solidFill>
                <a:latin typeface="Times New Roman" panose="02020603050405020304" pitchFamily="18" charset="0"/>
              </a:rPr>
              <a:t>Praktikas esitatakse </a:t>
            </a:r>
            <a:r>
              <a:rPr lang="et-EE" sz="1800" b="0" i="0" u="none" strike="noStrike" baseline="0" dirty="0" err="1">
                <a:solidFill>
                  <a:srgbClr val="FF0000"/>
                </a:solidFill>
                <a:latin typeface="Times New Roman" panose="02020603050405020304" pitchFamily="18" charset="0"/>
              </a:rPr>
              <a:t>PRIA-le</a:t>
            </a:r>
            <a:r>
              <a:rPr lang="et-EE" sz="1800" b="0" i="0" u="none" strike="noStrike" baseline="0" dirty="0">
                <a:solidFill>
                  <a:srgbClr val="FF0000"/>
                </a:solidFill>
                <a:latin typeface="Times New Roman" panose="02020603050405020304" pitchFamily="18" charset="0"/>
              </a:rPr>
              <a:t> maksekorraldus millega maksti hankijale ära toetussumma</a:t>
            </a:r>
            <a:r>
              <a:rPr lang="et-EE" sz="1800" b="0" i="0" u="none" strike="noStrike" baseline="0" dirty="0">
                <a:solidFill>
                  <a:srgbClr val="000000"/>
                </a:solidFill>
                <a:latin typeface="Times New Roman" panose="02020603050405020304" pitchFamily="18" charset="0"/>
              </a:rPr>
              <a:t>.  </a:t>
            </a:r>
            <a:endParaRPr lang="et-EE" sz="1800" dirty="0">
              <a:latin typeface="Times New Roman" panose="02020603050405020304" pitchFamily="18" charset="0"/>
            </a:endParaRPr>
          </a:p>
          <a:p>
            <a:pPr algn="just"/>
            <a:r>
              <a:rPr lang="et-EE" sz="1800" b="0" i="0" u="none" strike="noStrike" baseline="0" dirty="0">
                <a:solidFill>
                  <a:srgbClr val="000000"/>
                </a:solidFill>
                <a:latin typeface="Times New Roman" panose="02020603050405020304" pitchFamily="18" charset="0"/>
              </a:rPr>
              <a:t>   </a:t>
            </a:r>
            <a:endParaRPr lang="et-EE" dirty="0"/>
          </a:p>
        </p:txBody>
      </p:sp>
    </p:spTree>
    <p:extLst>
      <p:ext uri="{BB962C8B-B14F-4D97-AF65-F5344CB8AC3E}">
        <p14:creationId xmlns:p14="http://schemas.microsoft.com/office/powerpoint/2010/main" val="62446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C4D86-719D-F488-3D94-53EDF2711CD1}"/>
              </a:ext>
            </a:extLst>
          </p:cNvPr>
          <p:cNvSpPr>
            <a:spLocks noGrp="1"/>
          </p:cNvSpPr>
          <p:nvPr>
            <p:ph type="title"/>
          </p:nvPr>
        </p:nvSpPr>
        <p:spPr/>
        <p:txBody>
          <a:bodyPr/>
          <a:lstStyle/>
          <a:p>
            <a:pPr algn="ctr"/>
            <a:r>
              <a:rPr lang="et-EE" dirty="0"/>
              <a:t>Toetuse maksmine</a:t>
            </a:r>
          </a:p>
        </p:txBody>
      </p:sp>
      <p:sp>
        <p:nvSpPr>
          <p:cNvPr id="3" name="Content Placeholder 2">
            <a:extLst>
              <a:ext uri="{FF2B5EF4-FFF2-40B4-BE49-F238E27FC236}">
                <a16:creationId xmlns:a16="http://schemas.microsoft.com/office/drawing/2014/main" id="{B28E97F0-4E06-6877-2160-BBED67CD1859}"/>
              </a:ext>
            </a:extLst>
          </p:cNvPr>
          <p:cNvSpPr>
            <a:spLocks noGrp="1"/>
          </p:cNvSpPr>
          <p:nvPr>
            <p:ph idx="1"/>
          </p:nvPr>
        </p:nvSpPr>
        <p:spPr/>
        <p:txBody>
          <a:bodyPr/>
          <a:lstStyle/>
          <a:p>
            <a:pPr marL="342900" indent="-342900" algn="just">
              <a:buFont typeface="Arial" panose="020B0604020202020204" pitchFamily="34" charset="0"/>
              <a:buChar char="•"/>
            </a:pPr>
            <a:r>
              <a:rPr lang="et-EE" sz="2000" dirty="0">
                <a:latin typeface="Times New Roman" panose="02020603050405020304" pitchFamily="18" charset="0"/>
              </a:rPr>
              <a:t>T</a:t>
            </a:r>
            <a:r>
              <a:rPr lang="et-EE" sz="2000" b="0" i="0" u="none" strike="noStrike" baseline="0" dirty="0">
                <a:solidFill>
                  <a:srgbClr val="000000"/>
                </a:solidFill>
                <a:latin typeface="Times New Roman" panose="02020603050405020304" pitchFamily="18" charset="0"/>
              </a:rPr>
              <a:t>oetust makstakse üksnes abikõlblike kulude hüvitamiseks ning tingimusel, et toetuse saaja on tegevuse elluviimisel järginud kõiki ettenähtud nõudeid. </a:t>
            </a:r>
          </a:p>
          <a:p>
            <a:pPr marL="342900" indent="-342900" algn="just">
              <a:buFont typeface="Arial" panose="020B0604020202020204" pitchFamily="34" charset="0"/>
              <a:buChar char="•"/>
            </a:pPr>
            <a:r>
              <a:rPr lang="et-EE" sz="2000" dirty="0">
                <a:latin typeface="Times New Roman" panose="02020603050405020304" pitchFamily="18" charset="0"/>
              </a:rPr>
              <a:t>T</a:t>
            </a:r>
            <a:r>
              <a:rPr lang="et-EE" sz="2000" b="0" i="0" u="none" strike="noStrike" baseline="0" dirty="0">
                <a:solidFill>
                  <a:srgbClr val="000000"/>
                </a:solidFill>
                <a:latin typeface="Times New Roman" panose="02020603050405020304" pitchFamily="18" charset="0"/>
              </a:rPr>
              <a:t>oetuse kuludokumendi või rahalise kohustuse tasumist tõendava maksekorralduse või pangakonto väljavõtte ärakirjal näidatud tehingu sisu peab vastama arve väljastanud isiku hinnapakkumusele. </a:t>
            </a:r>
          </a:p>
          <a:p>
            <a:pPr marL="342900" indent="-342900" algn="just">
              <a:buFont typeface="Arial" panose="020B0604020202020204" pitchFamily="34" charset="0"/>
              <a:buChar char="•"/>
            </a:pPr>
            <a:r>
              <a:rPr lang="et-EE" sz="2000" dirty="0">
                <a:latin typeface="Times New Roman" panose="02020603050405020304" pitchFamily="18" charset="0"/>
              </a:rPr>
              <a:t>Taastuvenergia investeeringuga (§</a:t>
            </a:r>
            <a:r>
              <a:rPr lang="et-EE" sz="2000" b="0" i="0" u="none" strike="noStrike" baseline="0" dirty="0">
                <a:solidFill>
                  <a:srgbClr val="000000"/>
                </a:solidFill>
                <a:latin typeface="Times New Roman" panose="02020603050405020304" pitchFamily="18" charset="0"/>
              </a:rPr>
              <a:t> 28 lõike 4 punktides 1 ja 2) seotud kulu hüvitamise taotlemisel esitatakse koos maksetaotlusega elektripaigaldise nõuetekohasuse tunnistus.  </a:t>
            </a:r>
          </a:p>
          <a:p>
            <a:pPr marL="342900" indent="-342900" algn="just">
              <a:buFont typeface="Arial" panose="020B0604020202020204" pitchFamily="34" charset="0"/>
              <a:buChar char="•"/>
            </a:pPr>
            <a:r>
              <a:rPr lang="et-EE" sz="2000" dirty="0">
                <a:latin typeface="Times New Roman" panose="02020603050405020304" pitchFamily="18" charset="0"/>
              </a:rPr>
              <a:t>E</a:t>
            </a:r>
            <a:r>
              <a:rPr lang="et-EE" sz="2000" b="0" i="0" u="none" strike="noStrike" baseline="0" dirty="0">
                <a:solidFill>
                  <a:srgbClr val="000000"/>
                </a:solidFill>
                <a:latin typeface="Times New Roman" panose="02020603050405020304" pitchFamily="18" charset="0"/>
              </a:rPr>
              <a:t>ttevalmistavad tööd (§ 28 lõige 5) peavad olema lõpetatud enne projektitoetuse taotluse esitamist, ettevalmistavete tööde eest peab olema ka tasutud.  </a:t>
            </a:r>
          </a:p>
          <a:p>
            <a:pPr algn="just"/>
            <a:r>
              <a:rPr lang="et-EE" sz="1800" b="0" i="0" u="none" strike="noStrike" baseline="0" dirty="0">
                <a:solidFill>
                  <a:srgbClr val="000000"/>
                </a:solidFill>
                <a:latin typeface="Times New Roman" panose="02020603050405020304" pitchFamily="18" charset="0"/>
              </a:rPr>
              <a:t> </a:t>
            </a:r>
            <a:endParaRPr lang="et-EE" dirty="0"/>
          </a:p>
        </p:txBody>
      </p:sp>
    </p:spTree>
    <p:extLst>
      <p:ext uri="{BB962C8B-B14F-4D97-AF65-F5344CB8AC3E}">
        <p14:creationId xmlns:p14="http://schemas.microsoft.com/office/powerpoint/2010/main" val="2966169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E0AF4-3678-9BE6-8418-D9B271B56295}"/>
              </a:ext>
            </a:extLst>
          </p:cNvPr>
          <p:cNvSpPr>
            <a:spLocks noGrp="1"/>
          </p:cNvSpPr>
          <p:nvPr>
            <p:ph type="title"/>
          </p:nvPr>
        </p:nvSpPr>
        <p:spPr/>
        <p:txBody>
          <a:bodyPr/>
          <a:lstStyle/>
          <a:p>
            <a:pPr algn="ctr"/>
            <a:r>
              <a:rPr lang="et-EE" dirty="0"/>
              <a:t>Toetuse maksmine 2</a:t>
            </a:r>
          </a:p>
        </p:txBody>
      </p:sp>
      <p:sp>
        <p:nvSpPr>
          <p:cNvPr id="3" name="Content Placeholder 2">
            <a:extLst>
              <a:ext uri="{FF2B5EF4-FFF2-40B4-BE49-F238E27FC236}">
                <a16:creationId xmlns:a16="http://schemas.microsoft.com/office/drawing/2014/main" id="{08B84996-33DB-74D1-4677-5BF9AD2AA329}"/>
              </a:ext>
            </a:extLst>
          </p:cNvPr>
          <p:cNvSpPr>
            <a:spLocks noGrp="1"/>
          </p:cNvSpPr>
          <p:nvPr>
            <p:ph idx="1"/>
          </p:nvPr>
        </p:nvSpPr>
        <p:spPr/>
        <p:txBody>
          <a:bodyPr/>
          <a:lstStyle/>
          <a:p>
            <a:pPr algn="just"/>
            <a:r>
              <a:rPr lang="et-EE" sz="1800" dirty="0">
                <a:latin typeface="Times New Roman" panose="02020603050405020304" pitchFamily="18" charset="0"/>
              </a:rPr>
              <a:t>T</a:t>
            </a:r>
            <a:r>
              <a:rPr lang="et-EE" sz="1800" b="0" i="0" u="none" strike="noStrike" baseline="0" dirty="0">
                <a:solidFill>
                  <a:srgbClr val="000000"/>
                </a:solidFill>
                <a:latin typeface="Times New Roman" panose="02020603050405020304" pitchFamily="18" charset="0"/>
              </a:rPr>
              <a:t>oetuse maksmiseks esitab toetuse saaja pärast tegevuse täielikku või osadena elluviimist ja selle eest täielikult või osadena tasumist </a:t>
            </a:r>
            <a:r>
              <a:rPr lang="et-EE" sz="1800" b="0" i="0" u="none" strike="noStrike" baseline="0" dirty="0" err="1">
                <a:solidFill>
                  <a:srgbClr val="000000"/>
                </a:solidFill>
                <a:latin typeface="Times New Roman" panose="02020603050405020304" pitchFamily="18" charset="0"/>
              </a:rPr>
              <a:t>PRIA-le</a:t>
            </a:r>
            <a:r>
              <a:rPr lang="et-EE" sz="1800" b="0" i="0" u="none" strike="noStrike" baseline="0" dirty="0">
                <a:solidFill>
                  <a:srgbClr val="000000"/>
                </a:solidFill>
                <a:latin typeface="Times New Roman" panose="02020603050405020304" pitchFamily="18" charset="0"/>
              </a:rPr>
              <a:t> </a:t>
            </a:r>
            <a:r>
              <a:rPr lang="et-EE" sz="1800" b="0" i="0" u="none" strike="noStrike" baseline="0" dirty="0">
                <a:latin typeface="Times New Roman" panose="02020603050405020304" pitchFamily="18" charset="0"/>
              </a:rPr>
              <a:t>elektrooniliselt</a:t>
            </a:r>
            <a:r>
              <a:rPr lang="et-EE" sz="1800" b="0" i="0" u="none" strike="noStrike" baseline="0" dirty="0">
                <a:solidFill>
                  <a:srgbClr val="000000"/>
                </a:solidFill>
                <a:latin typeface="Times New Roman" panose="02020603050405020304" pitchFamily="18" charset="0"/>
              </a:rPr>
              <a:t> PRIA e-teenuse keskkonna kaudu lisas 8 „Projektitoetuse saaja maksetaotluse sisunõuded“ nimetatud andmeid sisaldava maksetaotluse ning kui see on </a:t>
            </a:r>
            <a:r>
              <a:rPr lang="et-EE" sz="1800" b="0" i="0" u="none" strike="noStrike" baseline="0" dirty="0">
                <a:solidFill>
                  <a:srgbClr val="FF0000"/>
                </a:solidFill>
                <a:latin typeface="Times New Roman" panose="02020603050405020304" pitchFamily="18" charset="0"/>
              </a:rPr>
              <a:t>asjakohane</a:t>
            </a:r>
            <a:r>
              <a:rPr lang="et-EE" sz="1800" b="0" i="0" u="none" strike="noStrike" baseline="0" dirty="0">
                <a:solidFill>
                  <a:srgbClr val="000000"/>
                </a:solidFill>
                <a:latin typeface="Times New Roman" panose="02020603050405020304" pitchFamily="18" charset="0"/>
              </a:rPr>
              <a:t>, siis järgmiste dokumentide ärakirjad: </a:t>
            </a:r>
          </a:p>
          <a:p>
            <a:pPr marL="285750" indent="-285750" algn="just">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asjakohane tööleping, töövõtuleping, käsundusleping, müügileping, rendi- või üürileping, kapitalirendileping. </a:t>
            </a:r>
          </a:p>
          <a:p>
            <a:pPr marL="285750" indent="-285750" algn="just">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kulu tegemist tõendav dokument, maksekorraldus või pangakonto väljavõte. </a:t>
            </a:r>
          </a:p>
          <a:p>
            <a:pPr marL="285750" indent="-285750" algn="just">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tehtud töö, osutatud teenuse või soetatud vara vastuvõtmist tõendav dokument, </a:t>
            </a:r>
            <a:r>
              <a:rPr lang="et-EE" sz="1600" dirty="0">
                <a:solidFill>
                  <a:srgbClr val="FF0000"/>
                </a:solidFill>
                <a:latin typeface="Times New Roman" panose="02020603050405020304" pitchFamily="18" charset="0"/>
              </a:rPr>
              <a:t>ü</a:t>
            </a:r>
            <a:r>
              <a:rPr lang="et-EE" sz="1600" b="0" i="0" u="none" strike="noStrike" baseline="0" dirty="0">
                <a:solidFill>
                  <a:srgbClr val="FF0000"/>
                </a:solidFill>
                <a:latin typeface="Times New Roman" panose="02020603050405020304" pitchFamily="18" charset="0"/>
              </a:rPr>
              <a:t>leandmise/vastuvõtmise akt</a:t>
            </a:r>
            <a:r>
              <a:rPr lang="et-EE" sz="1600" b="0" i="0" u="none" strike="noStrike" baseline="0" dirty="0">
                <a:solidFill>
                  <a:srgbClr val="000000"/>
                </a:solidFill>
                <a:latin typeface="Times New Roman" panose="02020603050405020304" pitchFamily="18" charset="0"/>
              </a:rPr>
              <a:t>. </a:t>
            </a:r>
          </a:p>
          <a:p>
            <a:pPr marL="285750" indent="-285750" algn="just">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hanke korraldamist tõendavad dokumendid või riigihanke number, kui toetuse saaja on hankija riigihangete seaduse tähenduses, ostumenetluse korraldamist tõendavad dokumendid või ostumenetluse viitenumber, kui toetuse saaja pidi kohaselt ostumenetluse  riigihangete registris korraldama. </a:t>
            </a:r>
          </a:p>
          <a:p>
            <a:pPr marL="285750" indent="-285750" algn="just">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palgaleht, millelt on näha töötaja ja tema tööandja nimi, töötajale arvestatud töötasu ning sellest kinnipeetud maksud ja muud kinnipidamised ning makstav netotöötasu. </a:t>
            </a:r>
            <a:r>
              <a:rPr lang="et-EE" sz="1600" dirty="0">
                <a:latin typeface="Times New Roman" panose="02020603050405020304" pitchFamily="18" charset="0"/>
              </a:rPr>
              <a:t>Abikõlblik ainult looduskeskkonna parendamise suunas.</a:t>
            </a:r>
          </a:p>
          <a:p>
            <a:pPr marL="285750" indent="-285750" algn="just">
              <a:spcAft>
                <a:spcPts val="0"/>
              </a:spcAf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lähetuskorraldus ja lähetuskulude aruanne koos kulu tõendavate dokumentidega ja päevaraha arvestusega ning lähetuskulude väljamaksmist tõendav maksekorraldus või pangakonto väljavõte.  </a:t>
            </a:r>
            <a:endParaRPr lang="et-EE" sz="1600" dirty="0">
              <a:latin typeface="Times New Roman" panose="02020603050405020304" pitchFamily="18" charset="0"/>
            </a:endParaRPr>
          </a:p>
          <a:p>
            <a:pPr algn="just">
              <a:spcAft>
                <a:spcPts val="0"/>
              </a:spcAft>
            </a:pPr>
            <a:r>
              <a:rPr lang="et-EE" sz="1600" dirty="0">
                <a:latin typeface="Times New Roman" panose="02020603050405020304" pitchFamily="18" charset="0"/>
              </a:rPr>
              <a:t> </a:t>
            </a:r>
            <a:r>
              <a:rPr lang="et-EE" sz="1600" b="0" i="0" u="none" strike="noStrike" baseline="0" dirty="0">
                <a:solidFill>
                  <a:srgbClr val="000000"/>
                </a:solidFill>
                <a:latin typeface="Times New Roman" panose="02020603050405020304" pitchFamily="18" charset="0"/>
              </a:rPr>
              <a:t> </a:t>
            </a:r>
            <a:endParaRPr lang="et-EE" sz="1600" dirty="0"/>
          </a:p>
        </p:txBody>
      </p:sp>
    </p:spTree>
    <p:extLst>
      <p:ext uri="{BB962C8B-B14F-4D97-AF65-F5344CB8AC3E}">
        <p14:creationId xmlns:p14="http://schemas.microsoft.com/office/powerpoint/2010/main" val="9468688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C99E5-6688-6718-4AD6-64E9CA7B1298}"/>
              </a:ext>
            </a:extLst>
          </p:cNvPr>
          <p:cNvSpPr>
            <a:spLocks noGrp="1"/>
          </p:cNvSpPr>
          <p:nvPr>
            <p:ph type="title"/>
          </p:nvPr>
        </p:nvSpPr>
        <p:spPr/>
        <p:txBody>
          <a:bodyPr/>
          <a:lstStyle/>
          <a:p>
            <a:pPr algn="ctr"/>
            <a:r>
              <a:rPr lang="et-EE" dirty="0"/>
              <a:t>Toetuse maksmine 2</a:t>
            </a:r>
          </a:p>
        </p:txBody>
      </p:sp>
      <p:sp>
        <p:nvSpPr>
          <p:cNvPr id="3" name="Content Placeholder 2">
            <a:extLst>
              <a:ext uri="{FF2B5EF4-FFF2-40B4-BE49-F238E27FC236}">
                <a16:creationId xmlns:a16="http://schemas.microsoft.com/office/drawing/2014/main" id="{3F1278AC-F197-6CDC-694E-67BDEA338C1C}"/>
              </a:ext>
            </a:extLst>
          </p:cNvPr>
          <p:cNvSpPr>
            <a:spLocks noGrp="1"/>
          </p:cNvSpPr>
          <p:nvPr>
            <p:ph idx="1"/>
          </p:nvPr>
        </p:nvSpPr>
        <p:spPr/>
        <p:txBody>
          <a:bodyPr/>
          <a:lstStyle/>
          <a:p>
            <a:pPr marL="285750" indent="-285750">
              <a:lnSpc>
                <a:spcPct val="100000"/>
              </a:lnSpc>
              <a:spcAft>
                <a:spcPts val="0"/>
              </a:spcAft>
              <a:buFont typeface="Arial" panose="020B0604020202020204" pitchFamily="34" charset="0"/>
              <a:buChar char="•"/>
            </a:pPr>
            <a:r>
              <a:rPr lang="et-EE" sz="2000" b="0" i="0" u="none" strike="noStrike" baseline="0" dirty="0">
                <a:solidFill>
                  <a:srgbClr val="000000"/>
                </a:solidFill>
                <a:latin typeface="Times New Roman" panose="02020603050405020304" pitchFamily="18" charset="0"/>
              </a:rPr>
              <a:t>koolitusel, seminaril, konverentsil või muul üritusel osalemist tõendav dokument, näiteks diplom, tunnistus, osalejate nimekiri ja ürituse päevakava.</a:t>
            </a:r>
          </a:p>
          <a:p>
            <a:pPr marL="285750" indent="-285750">
              <a:lnSpc>
                <a:spcPct val="100000"/>
              </a:lnSpc>
              <a:spcAft>
                <a:spcPts val="0"/>
              </a:spcAft>
              <a:buFont typeface="Arial" panose="020B0604020202020204" pitchFamily="34" charset="0"/>
              <a:buChar char="•"/>
            </a:pPr>
            <a:r>
              <a:rPr lang="et-EE" sz="2000" b="0" i="0" u="none" strike="noStrike" baseline="0" dirty="0">
                <a:solidFill>
                  <a:srgbClr val="000000"/>
                </a:solidFill>
                <a:latin typeface="Times New Roman" panose="02020603050405020304" pitchFamily="18" charset="0"/>
              </a:rPr>
              <a:t>seminari, koolituse, õppereisi ja teabepäeva korraldamise korral teabepäeva päevakava ja osalejate nimekiri, millel on märgitud osalejate kontaktandmed ja nende allkirjad. </a:t>
            </a:r>
          </a:p>
          <a:p>
            <a:pPr marL="285750" indent="-285750">
              <a:lnSpc>
                <a:spcPct val="100000"/>
              </a:lnSpc>
              <a:spcAft>
                <a:spcPts val="0"/>
              </a:spcAft>
              <a:buFont typeface="Arial" panose="020B0604020202020204" pitchFamily="34" charset="0"/>
              <a:buChar char="•"/>
            </a:pPr>
            <a:r>
              <a:rPr lang="et-EE" sz="2000" b="0" i="0" u="none" strike="noStrike" baseline="0" dirty="0">
                <a:solidFill>
                  <a:srgbClr val="000000"/>
                </a:solidFill>
                <a:latin typeface="Times New Roman" panose="02020603050405020304" pitchFamily="18" charset="0"/>
              </a:rPr>
              <a:t>sõiduki kasutamise õigust tõendav registreerimistunnistus või volikiri, sõidupäevik, mis sisaldab sõidukit kasutava isiku ees- ja perekonnanime, sõiduauto riikliku registreerimisnumbri andmeid, sõiduauto </a:t>
            </a:r>
            <a:r>
              <a:rPr lang="et-EE" sz="2000" b="0" i="0" u="none" strike="noStrike" baseline="0" dirty="0" err="1">
                <a:solidFill>
                  <a:srgbClr val="000000"/>
                </a:solidFill>
                <a:latin typeface="Times New Roman" panose="02020603050405020304" pitchFamily="18" charset="0"/>
              </a:rPr>
              <a:t>odomeetri</a:t>
            </a:r>
            <a:r>
              <a:rPr lang="et-EE" sz="2000" b="0" i="0" u="none" strike="noStrike" baseline="0" dirty="0">
                <a:solidFill>
                  <a:srgbClr val="000000"/>
                </a:solidFill>
                <a:latin typeface="Times New Roman" panose="02020603050405020304" pitchFamily="18" charset="0"/>
              </a:rPr>
              <a:t> alg- ja lõppnäitu ning tehtud sõidu kuupäeva ja sõidu eesmärki. </a:t>
            </a:r>
          </a:p>
          <a:p>
            <a:pPr marL="285750" indent="-285750">
              <a:lnSpc>
                <a:spcPct val="100000"/>
              </a:lnSpc>
              <a:spcAft>
                <a:spcPts val="0"/>
              </a:spcAft>
              <a:buFont typeface="Arial" panose="020B0604020202020204" pitchFamily="34" charset="0"/>
              <a:buChar char="•"/>
            </a:pPr>
            <a:r>
              <a:rPr lang="et-EE" sz="2000" b="0" i="0" u="none" strike="noStrike" baseline="0" dirty="0">
                <a:solidFill>
                  <a:srgbClr val="000000"/>
                </a:solidFill>
                <a:latin typeface="Times New Roman" panose="02020603050405020304" pitchFamily="18" charset="0"/>
              </a:rPr>
              <a:t>sõidukulu tõendav pardakaart või sõidupilet.</a:t>
            </a:r>
          </a:p>
          <a:p>
            <a:pPr marL="285750" indent="-285750">
              <a:lnSpc>
                <a:spcPct val="100000"/>
              </a:lnSpc>
              <a:spcAft>
                <a:spcPts val="0"/>
              </a:spcAft>
              <a:buFont typeface="Arial" panose="020B0604020202020204" pitchFamily="34" charset="0"/>
              <a:buChar char="•"/>
            </a:pPr>
            <a:r>
              <a:rPr lang="nn-NO" sz="2000" b="0" i="0" u="none" strike="noStrike" baseline="0" dirty="0">
                <a:solidFill>
                  <a:srgbClr val="000000"/>
                </a:solidFill>
                <a:latin typeface="Times New Roman" panose="02020603050405020304" pitchFamily="18" charset="0"/>
              </a:rPr>
              <a:t>foto, video või muu tõend messil või näitusel eksponendina osalemise kohta</a:t>
            </a:r>
            <a:r>
              <a:rPr lang="et-EE" sz="2000" b="0" i="0" u="none" strike="noStrike" baseline="0" dirty="0">
                <a:solidFill>
                  <a:srgbClr val="000000"/>
                </a:solidFill>
                <a:latin typeface="Times New Roman" panose="02020603050405020304" pitchFamily="18" charset="0"/>
              </a:rPr>
              <a:t>.</a:t>
            </a:r>
          </a:p>
          <a:p>
            <a:pPr marL="285750" indent="-285750">
              <a:lnSpc>
                <a:spcPct val="100000"/>
              </a:lnSpc>
              <a:spcAft>
                <a:spcPts val="0"/>
              </a:spcAft>
              <a:buFont typeface="Arial" panose="020B0604020202020204" pitchFamily="34" charset="0"/>
              <a:buChar char="•"/>
            </a:pPr>
            <a:r>
              <a:rPr lang="et-EE" sz="2000" b="0" i="0" u="none" strike="noStrike" baseline="0" dirty="0">
                <a:solidFill>
                  <a:srgbClr val="000000"/>
                </a:solidFill>
                <a:latin typeface="Times New Roman" panose="02020603050405020304" pitchFamily="18" charset="0"/>
              </a:rPr>
              <a:t>foto, video või muu tõend avaldatud teabe või reklaammaterjali kohta.</a:t>
            </a:r>
          </a:p>
          <a:p>
            <a:pPr marL="285750" indent="-285750">
              <a:lnSpc>
                <a:spcPct val="100000"/>
              </a:lnSpc>
              <a:spcAft>
                <a:spcPts val="0"/>
              </a:spcAft>
              <a:buFont typeface="Arial" panose="020B0604020202020204" pitchFamily="34" charset="0"/>
              <a:buChar char="•"/>
            </a:pPr>
            <a:r>
              <a:rPr lang="et-EE" sz="2000" b="0" i="0" u="none" strike="noStrike" baseline="0" dirty="0">
                <a:solidFill>
                  <a:srgbClr val="000000"/>
                </a:solidFill>
                <a:latin typeface="Times New Roman" panose="02020603050405020304" pitchFamily="18" charset="0"/>
              </a:rPr>
              <a:t>mereprügi, sealhulgas hüljatud püügivahendite kogumisega seotud tegevuste korral kogutud prügi üleandmist tõendav dokument. </a:t>
            </a:r>
            <a:r>
              <a:rPr lang="et-EE" sz="1800" b="0" i="0" u="none" strike="noStrike" baseline="0" dirty="0">
                <a:solidFill>
                  <a:srgbClr val="000000"/>
                </a:solidFill>
                <a:latin typeface="Times New Roman" panose="02020603050405020304" pitchFamily="18" charset="0"/>
              </a:rPr>
              <a:t> </a:t>
            </a:r>
          </a:p>
          <a:p>
            <a:pPr>
              <a:lnSpc>
                <a:spcPct val="100000"/>
              </a:lnSpc>
              <a:spcAft>
                <a:spcPts val="0"/>
              </a:spcAft>
            </a:pPr>
            <a:endParaRPr lang="et-EE" sz="1800" b="0" i="0" u="none" strike="noStrike" baseline="0" dirty="0">
              <a:solidFill>
                <a:srgbClr val="000000"/>
              </a:solidFill>
              <a:latin typeface="Times New Roman" panose="02020603050405020304" pitchFamily="18" charset="0"/>
            </a:endParaRPr>
          </a:p>
          <a:p>
            <a:pPr>
              <a:lnSpc>
                <a:spcPct val="100000"/>
              </a:lnSpc>
              <a:spcAft>
                <a:spcPts val="0"/>
              </a:spcAft>
            </a:pPr>
            <a:r>
              <a:rPr lang="et-EE" sz="1800" b="0" i="0" u="none" strike="noStrike" baseline="0" dirty="0">
                <a:solidFill>
                  <a:srgbClr val="000000"/>
                </a:solidFill>
                <a:latin typeface="Times New Roman" panose="02020603050405020304" pitchFamily="18" charset="0"/>
              </a:rPr>
              <a:t> </a:t>
            </a:r>
            <a:endParaRPr lang="et-EE" dirty="0"/>
          </a:p>
        </p:txBody>
      </p:sp>
    </p:spTree>
    <p:extLst>
      <p:ext uri="{BB962C8B-B14F-4D97-AF65-F5344CB8AC3E}">
        <p14:creationId xmlns:p14="http://schemas.microsoft.com/office/powerpoint/2010/main" val="2689375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D28FB-6119-0AFF-4232-E1235B3F994D}"/>
              </a:ext>
            </a:extLst>
          </p:cNvPr>
          <p:cNvSpPr>
            <a:spLocks noGrp="1"/>
          </p:cNvSpPr>
          <p:nvPr>
            <p:ph type="title"/>
          </p:nvPr>
        </p:nvSpPr>
        <p:spPr/>
        <p:txBody>
          <a:bodyPr/>
          <a:lstStyle/>
          <a:p>
            <a:pPr algn="ctr"/>
            <a:r>
              <a:rPr lang="et-EE" dirty="0"/>
              <a:t>Rannameetme eesmärgid </a:t>
            </a:r>
          </a:p>
        </p:txBody>
      </p:sp>
      <p:sp>
        <p:nvSpPr>
          <p:cNvPr id="3" name="Content Placeholder 2">
            <a:extLst>
              <a:ext uri="{FF2B5EF4-FFF2-40B4-BE49-F238E27FC236}">
                <a16:creationId xmlns:a16="http://schemas.microsoft.com/office/drawing/2014/main" id="{2B88788A-4A9E-D6FA-FFD6-4C66DBCE1F54}"/>
              </a:ext>
            </a:extLst>
          </p:cNvPr>
          <p:cNvSpPr>
            <a:spLocks noGrp="1"/>
          </p:cNvSpPr>
          <p:nvPr>
            <p:ph idx="1"/>
          </p:nvPr>
        </p:nvSpPr>
        <p:spPr>
          <a:xfrm>
            <a:off x="644293" y="1295871"/>
            <a:ext cx="10233490" cy="4752528"/>
          </a:xfrm>
        </p:spPr>
        <p:txBody>
          <a:bodyPr/>
          <a:lstStyle/>
          <a:p>
            <a:pPr marL="285750" indent="-285750" algn="jus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Vee-elusressursside </a:t>
            </a:r>
            <a:r>
              <a:rPr lang="et-EE" sz="1600" b="0" i="0" u="none" strike="noStrike" baseline="0" dirty="0" err="1">
                <a:solidFill>
                  <a:srgbClr val="000000"/>
                </a:solidFill>
                <a:latin typeface="Times New Roman" panose="02020603050405020304" pitchFamily="18" charset="0"/>
              </a:rPr>
              <a:t>väärindamise</a:t>
            </a:r>
            <a:r>
              <a:rPr lang="et-EE" sz="1600" b="0" i="0" u="none" strike="noStrike" baseline="0" dirty="0">
                <a:solidFill>
                  <a:srgbClr val="000000"/>
                </a:solidFill>
                <a:latin typeface="Times New Roman" panose="02020603050405020304" pitchFamily="18" charset="0"/>
              </a:rPr>
              <a:t> ja otseturustamise tegevussuuna raames toetatakse tegevusi, mis aitavad suurendada </a:t>
            </a:r>
            <a:r>
              <a:rPr lang="et-EE" sz="1600" b="0" i="0" u="none" strike="noStrike" baseline="0" dirty="0">
                <a:solidFill>
                  <a:srgbClr val="FF0000"/>
                </a:solidFill>
                <a:latin typeface="Times New Roman" panose="02020603050405020304" pitchFamily="18" charset="0"/>
              </a:rPr>
              <a:t>ranna- ja </a:t>
            </a:r>
            <a:r>
              <a:rPr lang="et-EE" sz="1600" b="0" i="0" u="none" strike="noStrike" baseline="0" dirty="0" err="1">
                <a:solidFill>
                  <a:srgbClr val="FF0000"/>
                </a:solidFill>
                <a:latin typeface="Times New Roman" panose="02020603050405020304" pitchFamily="18" charset="0"/>
              </a:rPr>
              <a:t>sisevete</a:t>
            </a:r>
            <a:r>
              <a:rPr lang="et-EE" sz="1600" b="0" i="0" u="none" strike="noStrike" baseline="0" dirty="0">
                <a:solidFill>
                  <a:srgbClr val="FF0000"/>
                </a:solidFill>
                <a:latin typeface="Times New Roman" panose="02020603050405020304" pitchFamily="18" charset="0"/>
              </a:rPr>
              <a:t> kalurite </a:t>
            </a:r>
            <a:r>
              <a:rPr lang="et-EE" sz="1600" b="0" i="0" u="none" strike="noStrike" baseline="0" dirty="0">
                <a:solidFill>
                  <a:srgbClr val="000000"/>
                </a:solidFill>
                <a:latin typeface="Times New Roman" panose="02020603050405020304" pitchFamily="18" charset="0"/>
              </a:rPr>
              <a:t>sissetulekuid. </a:t>
            </a:r>
          </a:p>
          <a:p>
            <a:pPr marL="285750" indent="-285750" algn="jus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Sadamate taristu parendamise ja pakutavate teenuste mitmekesistamise tegevussuuna raames toetatakse tegevusi, mis aitavad suurendada ranna- ja </a:t>
            </a:r>
            <a:r>
              <a:rPr lang="et-EE" sz="1600" b="0" i="0" u="none" strike="noStrike" baseline="0" dirty="0" err="1">
                <a:solidFill>
                  <a:srgbClr val="000000"/>
                </a:solidFill>
                <a:latin typeface="Times New Roman" panose="02020603050405020304" pitchFamily="18" charset="0"/>
              </a:rPr>
              <a:t>sisevete</a:t>
            </a:r>
            <a:r>
              <a:rPr lang="et-EE" sz="1600" b="0" i="0" u="none" strike="noStrike" baseline="0" dirty="0">
                <a:solidFill>
                  <a:srgbClr val="000000"/>
                </a:solidFill>
                <a:latin typeface="Times New Roman" panose="02020603050405020304" pitchFamily="18" charset="0"/>
              </a:rPr>
              <a:t> püügil </a:t>
            </a:r>
            <a:r>
              <a:rPr lang="et-EE" sz="1600" b="0" i="0" u="none" strike="noStrike" baseline="0" dirty="0">
                <a:solidFill>
                  <a:srgbClr val="FF0000"/>
                </a:solidFill>
                <a:latin typeface="Times New Roman" panose="02020603050405020304" pitchFamily="18" charset="0"/>
              </a:rPr>
              <a:t>kasutatavate </a:t>
            </a:r>
            <a:r>
              <a:rPr lang="fi-FI" sz="1600" b="0" i="0" u="none" strike="noStrike" baseline="0" dirty="0" err="1">
                <a:solidFill>
                  <a:srgbClr val="FF0000"/>
                </a:solidFill>
                <a:latin typeface="Times New Roman" panose="02020603050405020304" pitchFamily="18" charset="0"/>
              </a:rPr>
              <a:t>kalasadamate</a:t>
            </a:r>
            <a:r>
              <a:rPr lang="fi-FI" sz="1600" b="0" i="0" u="none" strike="noStrike" baseline="0" dirty="0">
                <a:solidFill>
                  <a:srgbClr val="FF0000"/>
                </a:solidFill>
                <a:latin typeface="Times New Roman" panose="02020603050405020304" pitchFamily="18" charset="0"/>
              </a:rPr>
              <a:t> </a:t>
            </a:r>
            <a:r>
              <a:rPr lang="fi-FI" sz="1600" b="0" i="0" u="none" strike="noStrike" baseline="0" dirty="0" err="1">
                <a:solidFill>
                  <a:srgbClr val="FF0000"/>
                </a:solidFill>
                <a:latin typeface="Times New Roman" panose="02020603050405020304" pitchFamily="18" charset="0"/>
              </a:rPr>
              <a:t>kasumlikust</a:t>
            </a:r>
            <a:r>
              <a:rPr lang="fi-FI" sz="1600" b="0" i="0" u="none" strike="noStrike" baseline="0" dirty="0">
                <a:solidFill>
                  <a:srgbClr val="FF0000"/>
                </a:solidFill>
                <a:latin typeface="Times New Roman" panose="02020603050405020304" pitchFamily="18" charset="0"/>
              </a:rPr>
              <a:t> </a:t>
            </a:r>
            <a:r>
              <a:rPr lang="fi-FI" sz="1600" b="0" i="0" u="none" strike="noStrike" baseline="0" dirty="0" err="1">
                <a:latin typeface="Times New Roman" panose="02020603050405020304" pitchFamily="18" charset="0"/>
              </a:rPr>
              <a:t>ning</a:t>
            </a:r>
            <a:r>
              <a:rPr lang="fi-FI" sz="1600" b="0" i="0" u="none" strike="noStrike" baseline="0" dirty="0">
                <a:latin typeface="Times New Roman" panose="02020603050405020304" pitchFamily="18" charset="0"/>
              </a:rPr>
              <a:t> </a:t>
            </a:r>
            <a:r>
              <a:rPr lang="fi-FI" sz="1600" b="0" i="0" u="none" strike="noStrike" baseline="0" dirty="0" err="1">
                <a:latin typeface="Times New Roman" panose="02020603050405020304" pitchFamily="18" charset="0"/>
              </a:rPr>
              <a:t>ajakohastada</a:t>
            </a:r>
            <a:r>
              <a:rPr lang="fi-FI" sz="1600" b="0" i="0" u="none" strike="noStrike" baseline="0" dirty="0">
                <a:latin typeface="Times New Roman" panose="02020603050405020304" pitchFamily="18" charset="0"/>
              </a:rPr>
              <a:t> </a:t>
            </a:r>
            <a:r>
              <a:rPr lang="fi-FI" sz="1600" b="0" i="0" u="none" strike="noStrike" baseline="0" dirty="0" err="1">
                <a:latin typeface="Times New Roman" panose="02020603050405020304" pitchFamily="18" charset="0"/>
              </a:rPr>
              <a:t>sadamataristut</a:t>
            </a:r>
            <a:r>
              <a:rPr lang="fi-FI" sz="1600" b="0" i="0" u="none" strike="noStrike" baseline="0" dirty="0">
                <a:latin typeface="Times New Roman" panose="02020603050405020304" pitchFamily="18" charset="0"/>
              </a:rPr>
              <a:t>. </a:t>
            </a:r>
            <a:endParaRPr lang="et-EE" sz="1600" b="0" i="0" u="none" strike="noStrike" baseline="0" dirty="0">
              <a:latin typeface="Times New Roman" panose="02020603050405020304" pitchFamily="18" charset="0"/>
            </a:endParaRPr>
          </a:p>
          <a:p>
            <a:pPr marL="285750" indent="-285750" algn="jus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Majandustegevuse mitmekesistamise tegevussuuna raames toetatakse tegevusi, mis aitavad suurendada </a:t>
            </a:r>
            <a:r>
              <a:rPr lang="et-EE" sz="1600" b="0" i="0" u="none" strike="noStrike" baseline="0" dirty="0">
                <a:solidFill>
                  <a:srgbClr val="FF0000"/>
                </a:solidFill>
                <a:latin typeface="Times New Roman" panose="02020603050405020304" pitchFamily="18" charset="0"/>
              </a:rPr>
              <a:t>ranna- ja </a:t>
            </a:r>
            <a:r>
              <a:rPr lang="et-EE" sz="1600" b="0" i="0" u="none" strike="noStrike" baseline="0" dirty="0" err="1">
                <a:solidFill>
                  <a:srgbClr val="FF0000"/>
                </a:solidFill>
                <a:latin typeface="Times New Roman" panose="02020603050405020304" pitchFamily="18" charset="0"/>
              </a:rPr>
              <a:t>sisevete</a:t>
            </a:r>
            <a:r>
              <a:rPr lang="et-EE" sz="1600" b="0" i="0" u="none" strike="noStrike" baseline="0" dirty="0">
                <a:solidFill>
                  <a:srgbClr val="FF0000"/>
                </a:solidFill>
                <a:latin typeface="Times New Roman" panose="02020603050405020304" pitchFamily="18" charset="0"/>
              </a:rPr>
              <a:t> kalurite</a:t>
            </a:r>
            <a:r>
              <a:rPr lang="et-EE" sz="1600" b="0" i="0" u="none" strike="noStrike" baseline="0" dirty="0">
                <a:solidFill>
                  <a:srgbClr val="000000"/>
                </a:solidFill>
                <a:latin typeface="Times New Roman" panose="02020603050405020304" pitchFamily="18" charset="0"/>
              </a:rPr>
              <a:t> sissetulekuid, laiendada olemasolevaid </a:t>
            </a:r>
            <a:r>
              <a:rPr lang="et-EE" sz="1600" b="0" i="0" u="none" strike="noStrike" baseline="0" dirty="0" err="1">
                <a:solidFill>
                  <a:srgbClr val="000000"/>
                </a:solidFill>
                <a:latin typeface="Times New Roman" panose="02020603050405020304" pitchFamily="18" charset="0"/>
              </a:rPr>
              <a:t>kõrvaltegevusi</a:t>
            </a:r>
            <a:r>
              <a:rPr lang="et-EE" sz="1600" b="0" i="0" u="none" strike="noStrike" baseline="0" dirty="0">
                <a:solidFill>
                  <a:srgbClr val="000000"/>
                </a:solidFill>
                <a:latin typeface="Times New Roman" panose="02020603050405020304" pitchFamily="18" charset="0"/>
              </a:rPr>
              <a:t> ning laieneda teistesse majandussektoritesse. </a:t>
            </a:r>
          </a:p>
          <a:p>
            <a:pPr marL="285750" indent="-285750" algn="jus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Looduskeskkonna tingimuste parendamise tegevussuuna raames toetatakse tegevusi, mis parendavad kohaliku tähtsusega kudealasid ja kalade rändeteid ning </a:t>
            </a:r>
            <a:r>
              <a:rPr lang="et-EE" sz="1600" b="0" i="0" u="none" strike="noStrike" baseline="0" dirty="0">
                <a:solidFill>
                  <a:srgbClr val="FF0000"/>
                </a:solidFill>
                <a:latin typeface="Times New Roman" panose="02020603050405020304" pitchFamily="18" charset="0"/>
              </a:rPr>
              <a:t>looduskeskkonda</a:t>
            </a:r>
            <a:r>
              <a:rPr lang="et-EE" sz="1600" b="0" i="0" u="none" strike="noStrike" baseline="0" dirty="0">
                <a:solidFill>
                  <a:srgbClr val="000000"/>
                </a:solidFill>
                <a:latin typeface="Times New Roman" panose="02020603050405020304" pitchFamily="18" charset="0"/>
              </a:rPr>
              <a:t>. </a:t>
            </a:r>
          </a:p>
          <a:p>
            <a:pPr marL="285750" indent="-285750" algn="just">
              <a:buFont typeface="Arial" panose="020B0604020202020204" pitchFamily="34" charset="0"/>
              <a:buChar char="•"/>
            </a:pPr>
            <a:r>
              <a:rPr lang="et-EE" sz="1600" b="0" i="0" u="none" strike="noStrike" baseline="0" dirty="0">
                <a:solidFill>
                  <a:srgbClr val="000000"/>
                </a:solidFill>
                <a:latin typeface="Times New Roman" panose="02020603050405020304" pitchFamily="18" charset="0"/>
              </a:rPr>
              <a:t>Kalandus- ja merendustraditsioonide edendamise tegevussuuna raames toetatakse tegevusi, mis aitavad kaasa traditsioonide säilimisele ja tutvustavad rannakultuuri laiale avalikkusele. </a:t>
            </a:r>
          </a:p>
          <a:p>
            <a:pPr marL="285750" indent="-285750" algn="just">
              <a:buFont typeface="Arial" panose="020B0604020202020204" pitchFamily="34" charset="0"/>
              <a:buChar char="•"/>
            </a:pPr>
            <a:r>
              <a:rPr lang="et-EE" sz="1600" b="0" i="0" u="none" strike="noStrike" baseline="0" dirty="0">
                <a:solidFill>
                  <a:srgbClr val="FF0000"/>
                </a:solidFill>
                <a:latin typeface="Times New Roman" panose="02020603050405020304" pitchFamily="18" charset="0"/>
              </a:rPr>
              <a:t>Kalurite teadmiste ja oskuste edendamise tegevussuuna raames toetatakse tegevusi, mis aitavad kaasa ranna- ja </a:t>
            </a:r>
            <a:r>
              <a:rPr lang="et-EE" sz="1600" b="0" i="0" u="none" strike="noStrike" baseline="0" dirty="0" err="1">
                <a:solidFill>
                  <a:srgbClr val="FF0000"/>
                </a:solidFill>
                <a:latin typeface="Times New Roman" panose="02020603050405020304" pitchFamily="18" charset="0"/>
              </a:rPr>
              <a:t>sisevete</a:t>
            </a:r>
            <a:r>
              <a:rPr lang="et-EE" sz="1600" b="0" i="0" u="none" strike="noStrike" baseline="0" dirty="0">
                <a:solidFill>
                  <a:srgbClr val="FF0000"/>
                </a:solidFill>
                <a:latin typeface="Times New Roman" panose="02020603050405020304" pitchFamily="18" charset="0"/>
              </a:rPr>
              <a:t> kalurite kutseoskuste arendamisele ning võimaldavad kaluritel hakata tegutsema muudel tegevusaladel peale kalanduse. </a:t>
            </a:r>
          </a:p>
          <a:p>
            <a:r>
              <a:rPr lang="fi-FI" sz="1600" b="0" i="0" u="none" strike="noStrike" baseline="0" dirty="0">
                <a:solidFill>
                  <a:srgbClr val="000000"/>
                </a:solidFill>
                <a:latin typeface="Times New Roman" panose="02020603050405020304" pitchFamily="18" charset="0"/>
              </a:rPr>
              <a:t> </a:t>
            </a:r>
            <a:endParaRPr lang="et-EE" sz="1600" b="0" i="0" u="none" strike="noStrike" baseline="0" dirty="0">
              <a:solidFill>
                <a:srgbClr val="000000"/>
              </a:solidFill>
              <a:latin typeface="Times New Roman" panose="02020603050405020304" pitchFamily="18" charset="0"/>
            </a:endParaRPr>
          </a:p>
          <a:p>
            <a:endParaRPr lang="et-EE" sz="1800" b="0" i="0" u="none" strike="noStrike" baseline="0" dirty="0">
              <a:solidFill>
                <a:srgbClr val="000000"/>
              </a:solidFill>
              <a:latin typeface="Times New Roman" panose="02020603050405020304" pitchFamily="18" charset="0"/>
            </a:endParaRPr>
          </a:p>
          <a:p>
            <a:endParaRPr lang="et-EE" sz="2000" dirty="0"/>
          </a:p>
        </p:txBody>
      </p:sp>
    </p:spTree>
    <p:extLst>
      <p:ext uri="{BB962C8B-B14F-4D97-AF65-F5344CB8AC3E}">
        <p14:creationId xmlns:p14="http://schemas.microsoft.com/office/powerpoint/2010/main" val="34228354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586C-856E-6F4B-1ECD-33BD7D497655}"/>
              </a:ext>
            </a:extLst>
          </p:cNvPr>
          <p:cNvSpPr>
            <a:spLocks noGrp="1"/>
          </p:cNvSpPr>
          <p:nvPr>
            <p:ph type="title"/>
          </p:nvPr>
        </p:nvSpPr>
        <p:spPr/>
        <p:txBody>
          <a:bodyPr/>
          <a:lstStyle/>
          <a:p>
            <a:pPr algn="ctr"/>
            <a:r>
              <a:rPr lang="et-EE" dirty="0"/>
              <a:t>Olulised tähtajad </a:t>
            </a:r>
          </a:p>
        </p:txBody>
      </p:sp>
      <p:sp>
        <p:nvSpPr>
          <p:cNvPr id="3" name="Content Placeholder 2">
            <a:extLst>
              <a:ext uri="{FF2B5EF4-FFF2-40B4-BE49-F238E27FC236}">
                <a16:creationId xmlns:a16="http://schemas.microsoft.com/office/drawing/2014/main" id="{ADA67E69-B861-4242-39DC-84070748C9AA}"/>
              </a:ext>
            </a:extLst>
          </p:cNvPr>
          <p:cNvSpPr>
            <a:spLocks noGrp="1"/>
          </p:cNvSpPr>
          <p:nvPr>
            <p:ph idx="1"/>
          </p:nvPr>
        </p:nvSpPr>
        <p:spPr/>
        <p:txBody>
          <a:bodyPr/>
          <a:lstStyle/>
          <a:p>
            <a:pPr marL="342900" indent="-342900" algn="just">
              <a:spcAft>
                <a:spcPts val="0"/>
              </a:spcAft>
              <a:buFont typeface="Arial" panose="020B0604020202020204" pitchFamily="34" charset="0"/>
              <a:buChar char="•"/>
            </a:pPr>
            <a:r>
              <a:rPr lang="et-EE" sz="2400" dirty="0">
                <a:latin typeface="Times New Roman" panose="02020603050405020304" pitchFamily="18" charset="0"/>
                <a:cs typeface="Times New Roman" panose="02020603050405020304" pitchFamily="18" charset="0"/>
              </a:rPr>
              <a:t>Projektitaotlusvoor kuulutatakse välja vähemalt </a:t>
            </a:r>
            <a:r>
              <a:rPr lang="et-EE" sz="2400" dirty="0">
                <a:solidFill>
                  <a:srgbClr val="FF0000"/>
                </a:solidFill>
                <a:latin typeface="Times New Roman" panose="02020603050405020304" pitchFamily="18" charset="0"/>
                <a:cs typeface="Times New Roman" panose="02020603050405020304" pitchFamily="18" charset="0"/>
              </a:rPr>
              <a:t>20 tööpäeva </a:t>
            </a:r>
            <a:r>
              <a:rPr lang="et-EE" sz="2400" dirty="0">
                <a:latin typeface="Times New Roman" panose="02020603050405020304" pitchFamily="18" charset="0"/>
                <a:cs typeface="Times New Roman" panose="02020603050405020304" pitchFamily="18" charset="0"/>
              </a:rPr>
              <a:t>enne taotlusvooru algust.</a:t>
            </a:r>
          </a:p>
          <a:p>
            <a:pPr marL="342900" indent="-342900" algn="just">
              <a:spcAft>
                <a:spcPts val="0"/>
              </a:spcAft>
              <a:buFont typeface="Arial" panose="020B0604020202020204" pitchFamily="34" charset="0"/>
              <a:buChar char="•"/>
            </a:pPr>
            <a:r>
              <a:rPr lang="et-EE" sz="2400" dirty="0">
                <a:latin typeface="Times New Roman" panose="02020603050405020304" pitchFamily="18" charset="0"/>
                <a:cs typeface="Times New Roman" panose="02020603050405020304" pitchFamily="18" charset="0"/>
              </a:rPr>
              <a:t>Kui kaua on taotlusvoor avatud fikseeritakse tegevusrühma vastavas korras.</a:t>
            </a:r>
          </a:p>
          <a:p>
            <a:pPr marL="342900" indent="-342900" algn="just">
              <a:spcAft>
                <a:spcPts val="0"/>
              </a:spcAft>
              <a:buFont typeface="Arial" panose="020B0604020202020204" pitchFamily="34" charset="0"/>
              <a:buChar char="•"/>
            </a:pPr>
            <a:r>
              <a:rPr lang="et-EE" sz="2400" dirty="0">
                <a:latin typeface="Times New Roman" panose="02020603050405020304" pitchFamily="18" charset="0"/>
                <a:cs typeface="Times New Roman" panose="02020603050405020304" pitchFamily="18" charset="0"/>
              </a:rPr>
              <a:t>Kui kaua toimub taotlusdokumentide menetlemine kohalikus tegevusrühmas fikseeritakse vastavas korras.  </a:t>
            </a:r>
          </a:p>
          <a:p>
            <a:pPr marL="342900" indent="-342900" algn="just">
              <a:spcAft>
                <a:spcPts val="0"/>
              </a:spcAft>
              <a:buFont typeface="Arial" panose="020B0604020202020204" pitchFamily="34" charset="0"/>
              <a:buChar char="•"/>
            </a:pPr>
            <a:r>
              <a:rPr lang="et-EE" sz="2400" dirty="0">
                <a:latin typeface="Times New Roman" panose="02020603050405020304" pitchFamily="18" charset="0"/>
                <a:cs typeface="Times New Roman" panose="02020603050405020304" pitchFamily="18" charset="0"/>
              </a:rPr>
              <a:t>Taotluse toetusotsuse teeb PRIA hiljemalt </a:t>
            </a:r>
            <a:r>
              <a:rPr lang="et-EE" sz="2400" dirty="0">
                <a:solidFill>
                  <a:srgbClr val="FF0000"/>
                </a:solidFill>
                <a:latin typeface="Times New Roman" panose="02020603050405020304" pitchFamily="18" charset="0"/>
                <a:cs typeface="Times New Roman" panose="02020603050405020304" pitchFamily="18" charset="0"/>
              </a:rPr>
              <a:t>50 tööpäeva </a:t>
            </a:r>
            <a:r>
              <a:rPr lang="et-EE" sz="2400" dirty="0">
                <a:latin typeface="Times New Roman" panose="02020603050405020304" pitchFamily="18" charset="0"/>
                <a:cs typeface="Times New Roman" panose="02020603050405020304" pitchFamily="18" charset="0"/>
              </a:rPr>
              <a:t>jooksul arvates taotluste saamisest kohalikult tegevusrühmalt. </a:t>
            </a:r>
          </a:p>
          <a:p>
            <a:pPr marL="342900" indent="-342900" algn="just">
              <a:spcAft>
                <a:spcPts val="0"/>
              </a:spcAft>
              <a:buFont typeface="Arial" panose="020B0604020202020204" pitchFamily="34" charset="0"/>
              <a:buChar char="•"/>
            </a:pPr>
            <a:r>
              <a:rPr lang="et-EE" sz="2400" dirty="0">
                <a:latin typeface="Times New Roman" panose="02020603050405020304" pitchFamily="18" charset="0"/>
                <a:cs typeface="Times New Roman" panose="02020603050405020304" pitchFamily="18" charset="0"/>
              </a:rPr>
              <a:t>Kuludeklaratsiooni makseotsuse teeb PRIA hiljemalt </a:t>
            </a:r>
            <a:r>
              <a:rPr lang="et-EE" sz="2400" dirty="0">
                <a:solidFill>
                  <a:srgbClr val="FF0000"/>
                </a:solidFill>
                <a:latin typeface="Times New Roman" panose="02020603050405020304" pitchFamily="18" charset="0"/>
                <a:cs typeface="Times New Roman" panose="02020603050405020304" pitchFamily="18" charset="0"/>
              </a:rPr>
              <a:t>25 tööpäeva </a:t>
            </a:r>
            <a:r>
              <a:rPr lang="et-EE" sz="2400" dirty="0">
                <a:latin typeface="Times New Roman" panose="02020603050405020304" pitchFamily="18" charset="0"/>
                <a:cs typeface="Times New Roman" panose="02020603050405020304" pitchFamily="18" charset="0"/>
              </a:rPr>
              <a:t>jooksul arvates dokumentide esitamisest. </a:t>
            </a:r>
          </a:p>
          <a:p>
            <a:pPr marL="342900" indent="-342900" algn="just">
              <a:spcAft>
                <a:spcPts val="0"/>
              </a:spcAft>
              <a:buFont typeface="Arial" panose="020B0604020202020204" pitchFamily="34" charset="0"/>
              <a:buChar char="•"/>
            </a:pPr>
            <a:r>
              <a:rPr lang="et-EE" sz="2400" dirty="0">
                <a:latin typeface="Times New Roman" panose="02020603050405020304" pitchFamily="18" charset="0"/>
                <a:cs typeface="Times New Roman" panose="02020603050405020304" pitchFamily="18" charset="0"/>
              </a:rPr>
              <a:t>Kuludeklaratsioonide arv mida võib esitada ei ole piiratud.</a:t>
            </a:r>
            <a:r>
              <a:rPr lang="et-EE" sz="2000" dirty="0">
                <a:latin typeface="Times New Roman" panose="02020603050405020304" pitchFamily="18" charset="0"/>
                <a:cs typeface="Times New Roman" panose="02020603050405020304" pitchFamily="18" charset="0"/>
              </a:rPr>
              <a:t> </a:t>
            </a:r>
          </a:p>
          <a:p>
            <a:pPr>
              <a:spcAft>
                <a:spcPts val="0"/>
              </a:spcAft>
            </a:pPr>
            <a:r>
              <a:rPr lang="et-EE" dirty="0"/>
              <a:t> </a:t>
            </a:r>
          </a:p>
        </p:txBody>
      </p:sp>
    </p:spTree>
    <p:extLst>
      <p:ext uri="{BB962C8B-B14F-4D97-AF65-F5344CB8AC3E}">
        <p14:creationId xmlns:p14="http://schemas.microsoft.com/office/powerpoint/2010/main" val="36508121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EF3B2-12E3-4D1C-BE37-65EB354EE43A}"/>
              </a:ext>
            </a:extLst>
          </p:cNvPr>
          <p:cNvSpPr>
            <a:spLocks noGrp="1"/>
          </p:cNvSpPr>
          <p:nvPr>
            <p:ph type="ctrTitle"/>
          </p:nvPr>
        </p:nvSpPr>
        <p:spPr/>
        <p:txBody>
          <a:bodyPr/>
          <a:lstStyle/>
          <a:p>
            <a:pPr algn="ctr"/>
            <a:r>
              <a:rPr lang="et-EE" dirty="0"/>
              <a:t>Tänan tähelepanu eest </a:t>
            </a:r>
          </a:p>
        </p:txBody>
      </p:sp>
      <p:sp>
        <p:nvSpPr>
          <p:cNvPr id="3" name="Subtitle 2">
            <a:extLst>
              <a:ext uri="{FF2B5EF4-FFF2-40B4-BE49-F238E27FC236}">
                <a16:creationId xmlns:a16="http://schemas.microsoft.com/office/drawing/2014/main" id="{7C8E4988-7689-C569-4F91-3C2FC7668D13}"/>
              </a:ext>
            </a:extLst>
          </p:cNvPr>
          <p:cNvSpPr>
            <a:spLocks noGrp="1"/>
          </p:cNvSpPr>
          <p:nvPr>
            <p:ph type="subTitle" idx="1"/>
          </p:nvPr>
        </p:nvSpPr>
        <p:spPr/>
        <p:txBody>
          <a:bodyPr/>
          <a:lstStyle/>
          <a:p>
            <a:r>
              <a:rPr lang="et-EE" dirty="0"/>
              <a:t>Margus Medell</a:t>
            </a:r>
          </a:p>
          <a:p>
            <a:r>
              <a:rPr lang="et-EE" dirty="0"/>
              <a:t>margus.medell@agri.ee</a:t>
            </a:r>
          </a:p>
          <a:p>
            <a:endParaRPr lang="et-EE" dirty="0"/>
          </a:p>
        </p:txBody>
      </p:sp>
    </p:spTree>
    <p:extLst>
      <p:ext uri="{BB962C8B-B14F-4D97-AF65-F5344CB8AC3E}">
        <p14:creationId xmlns:p14="http://schemas.microsoft.com/office/powerpoint/2010/main" val="3142628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7A848-96A5-AE71-529B-4F6D675EE44F}"/>
              </a:ext>
            </a:extLst>
          </p:cNvPr>
          <p:cNvSpPr>
            <a:spLocks noGrp="1"/>
          </p:cNvSpPr>
          <p:nvPr>
            <p:ph type="title"/>
          </p:nvPr>
        </p:nvSpPr>
        <p:spPr/>
        <p:txBody>
          <a:bodyPr/>
          <a:lstStyle/>
          <a:p>
            <a:pPr algn="ctr"/>
            <a:r>
              <a:rPr lang="et-EE" dirty="0"/>
              <a:t> Rannameetme eesmärgid (piirangud) </a:t>
            </a:r>
          </a:p>
        </p:txBody>
      </p:sp>
      <p:sp>
        <p:nvSpPr>
          <p:cNvPr id="3" name="Content Placeholder 2">
            <a:extLst>
              <a:ext uri="{FF2B5EF4-FFF2-40B4-BE49-F238E27FC236}">
                <a16:creationId xmlns:a16="http://schemas.microsoft.com/office/drawing/2014/main" id="{52673C1B-CA5A-E00B-CF23-B2BDA80B058E}"/>
              </a:ext>
            </a:extLst>
          </p:cNvPr>
          <p:cNvSpPr>
            <a:spLocks noGrp="1"/>
          </p:cNvSpPr>
          <p:nvPr>
            <p:ph idx="1"/>
          </p:nvPr>
        </p:nvSpPr>
        <p:spPr/>
        <p:txBody>
          <a:bodyPr/>
          <a:lstStyle/>
          <a:p>
            <a:pPr marL="285750" indent="-285750" algn="just">
              <a:buFont typeface="Arial" panose="020B0604020202020204" pitchFamily="34" charset="0"/>
              <a:buChar char="•"/>
            </a:pPr>
            <a:r>
              <a:rPr lang="et-EE" sz="1800" dirty="0">
                <a:latin typeface="Times New Roman" panose="02020603050405020304" pitchFamily="18" charset="0"/>
              </a:rPr>
              <a:t>Ü</a:t>
            </a:r>
            <a:r>
              <a:rPr lang="fi-FI" sz="1800" b="0" i="0" u="none" strike="noStrike" baseline="0" dirty="0">
                <a:solidFill>
                  <a:srgbClr val="000000"/>
                </a:solidFill>
                <a:latin typeface="Times New Roman" panose="02020603050405020304" pitchFamily="18" charset="0"/>
              </a:rPr>
              <a:t>he </a:t>
            </a:r>
            <a:r>
              <a:rPr lang="fi-FI" sz="1800" b="0" i="0" u="none" strike="noStrike" baseline="0" dirty="0" err="1">
                <a:solidFill>
                  <a:srgbClr val="000000"/>
                </a:solidFill>
                <a:latin typeface="Times New Roman" panose="02020603050405020304" pitchFamily="18" charset="0"/>
              </a:rPr>
              <a:t>tegevussuuna</a:t>
            </a:r>
            <a:r>
              <a:rPr lang="fi-FI" sz="1800" b="0" i="0" u="none" strike="noStrike" baseline="0" dirty="0">
                <a:solidFill>
                  <a:srgbClr val="000000"/>
                </a:solidFill>
                <a:latin typeface="Times New Roman" panose="02020603050405020304" pitchFamily="18" charset="0"/>
              </a:rPr>
              <a:t> alla </a:t>
            </a:r>
            <a:r>
              <a:rPr lang="fi-FI" sz="1800" b="0" i="0" u="none" strike="noStrike" baseline="0" dirty="0" err="1">
                <a:solidFill>
                  <a:srgbClr val="000000"/>
                </a:solidFill>
                <a:latin typeface="Times New Roman" panose="02020603050405020304" pitchFamily="18" charset="0"/>
              </a:rPr>
              <a:t>kuuluvaid</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tegevusi</a:t>
            </a:r>
            <a:r>
              <a:rPr lang="fi-FI" sz="1800" b="0" i="0" u="none" strike="noStrike" baseline="0" dirty="0">
                <a:solidFill>
                  <a:srgbClr val="000000"/>
                </a:solidFill>
                <a:latin typeface="Times New Roman" panose="02020603050405020304" pitchFamily="18" charset="0"/>
              </a:rPr>
              <a:t> ei </a:t>
            </a:r>
            <a:r>
              <a:rPr lang="fi-FI" sz="1800" b="0" i="0" u="none" strike="noStrike" baseline="0" dirty="0" err="1">
                <a:solidFill>
                  <a:srgbClr val="000000"/>
                </a:solidFill>
                <a:latin typeface="Times New Roman" panose="02020603050405020304" pitchFamily="18" charset="0"/>
              </a:rPr>
              <a:t>toetata</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teise</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tegevussuuna</a:t>
            </a:r>
            <a:r>
              <a:rPr lang="fi-FI" sz="1800" b="0" i="0" u="none" strike="noStrike" baseline="0" dirty="0">
                <a:solidFill>
                  <a:srgbClr val="000000"/>
                </a:solidFill>
                <a:latin typeface="Times New Roman" panose="02020603050405020304" pitchFamily="18" charset="0"/>
              </a:rPr>
              <a:t> alla </a:t>
            </a:r>
            <a:r>
              <a:rPr lang="fi-FI" sz="1800" b="0" i="0" u="none" strike="noStrike" baseline="0" dirty="0" err="1">
                <a:solidFill>
                  <a:srgbClr val="000000"/>
                </a:solidFill>
                <a:latin typeface="Times New Roman" panose="02020603050405020304" pitchFamily="18" charset="0"/>
              </a:rPr>
              <a:t>kuuluvate</a:t>
            </a:r>
            <a:r>
              <a:rPr lang="fi-FI" sz="1800" b="0" i="0" u="none" strike="noStrike" baseline="0" dirty="0">
                <a:solidFill>
                  <a:srgbClr val="000000"/>
                </a:solidFill>
                <a:latin typeface="Times New Roman" panose="02020603050405020304" pitchFamily="18" charset="0"/>
              </a:rPr>
              <a:t> </a:t>
            </a:r>
            <a:r>
              <a:rPr lang="fi-FI" sz="1800" b="0" i="0" u="none" strike="noStrike" baseline="0" dirty="0" err="1">
                <a:solidFill>
                  <a:srgbClr val="000000"/>
                </a:solidFill>
                <a:latin typeface="Times New Roman" panose="02020603050405020304" pitchFamily="18" charset="0"/>
              </a:rPr>
              <a:t>tegevustena</a:t>
            </a:r>
            <a:r>
              <a:rPr lang="fi-FI" sz="1800" b="0" i="0" u="none" strike="noStrike" baseline="0" dirty="0">
                <a:solidFill>
                  <a:srgbClr val="000000"/>
                </a:solidFill>
                <a:latin typeface="Times New Roman" panose="02020603050405020304" pitchFamily="18" charset="0"/>
              </a:rPr>
              <a:t>. </a:t>
            </a:r>
            <a:endParaRPr lang="et-EE" sz="1800" b="0" i="0" u="none" strike="noStrike" baseline="0" dirty="0">
              <a:solidFill>
                <a:srgbClr val="000000"/>
              </a:solidFill>
              <a:latin typeface="Times New Roman" panose="02020603050405020304" pitchFamily="18" charset="0"/>
            </a:endParaRPr>
          </a:p>
          <a:p>
            <a:pPr marL="285750" indent="-285750" algn="just">
              <a:buFont typeface="Arial" panose="020B0604020202020204" pitchFamily="34" charset="0"/>
              <a:buChar char="•"/>
            </a:pPr>
            <a:r>
              <a:rPr lang="et-EE" sz="1800" dirty="0">
                <a:solidFill>
                  <a:srgbClr val="FF0000"/>
                </a:solidFill>
                <a:latin typeface="Times New Roman" panose="02020603050405020304" pitchFamily="18" charset="0"/>
              </a:rPr>
              <a:t>T</a:t>
            </a:r>
            <a:r>
              <a:rPr lang="fi-FI" sz="1800" b="0" i="0" u="none" strike="noStrike" baseline="0" dirty="0" err="1">
                <a:solidFill>
                  <a:srgbClr val="FF0000"/>
                </a:solidFill>
                <a:latin typeface="Times New Roman" panose="02020603050405020304" pitchFamily="18" charset="0"/>
              </a:rPr>
              <a:t>aastuva</a:t>
            </a:r>
            <a:r>
              <a:rPr lang="fi-FI" sz="1800" b="0" i="0" u="none" strike="noStrike" baseline="0" dirty="0">
                <a:solidFill>
                  <a:srgbClr val="FF0000"/>
                </a:solidFill>
                <a:latin typeface="Times New Roman" panose="02020603050405020304" pitchFamily="18" charset="0"/>
              </a:rPr>
              <a:t> </a:t>
            </a:r>
            <a:r>
              <a:rPr lang="fi-FI" sz="1800" b="0" i="0" u="none" strike="noStrike" baseline="0" dirty="0" err="1">
                <a:solidFill>
                  <a:srgbClr val="FF0000"/>
                </a:solidFill>
                <a:latin typeface="Times New Roman" panose="02020603050405020304" pitchFamily="18" charset="0"/>
              </a:rPr>
              <a:t>energiaallika</a:t>
            </a:r>
            <a:r>
              <a:rPr lang="fi-FI" sz="1800" b="0" i="0" u="none" strike="noStrike" baseline="0" dirty="0">
                <a:solidFill>
                  <a:srgbClr val="FF0000"/>
                </a:solidFill>
                <a:latin typeface="Times New Roman" panose="02020603050405020304" pitchFamily="18" charset="0"/>
              </a:rPr>
              <a:t> </a:t>
            </a:r>
            <a:r>
              <a:rPr lang="fi-FI" sz="1800" b="0" i="0" u="none" strike="noStrike" baseline="0" dirty="0" err="1">
                <a:solidFill>
                  <a:srgbClr val="FF0000"/>
                </a:solidFill>
                <a:latin typeface="Times New Roman" panose="02020603050405020304" pitchFamily="18" charset="0"/>
              </a:rPr>
              <a:t>kasutuselevõtmisega</a:t>
            </a:r>
            <a:r>
              <a:rPr lang="et-EE" sz="1800" b="0" i="0" u="none" strike="noStrike" baseline="0" dirty="0">
                <a:solidFill>
                  <a:srgbClr val="FF0000"/>
                </a:solidFill>
                <a:latin typeface="Times New Roman" panose="02020603050405020304" pitchFamily="18" charset="0"/>
              </a:rPr>
              <a:t> </a:t>
            </a:r>
            <a:r>
              <a:rPr lang="et-EE" sz="1800" b="0" i="0" u="none" strike="noStrike" baseline="0" dirty="0">
                <a:solidFill>
                  <a:srgbClr val="000000"/>
                </a:solidFill>
                <a:latin typeface="Times New Roman" panose="02020603050405020304" pitchFamily="18" charset="0"/>
              </a:rPr>
              <a:t>seotud tegevusi toetatakse ainult töötlemise, sadamate arendamise , tegevuste mitmekesistamise ja merendus/kalandus traditsioonide edendamise tegevussuunas</a:t>
            </a:r>
            <a:r>
              <a:rPr lang="fi-FI" sz="1800" b="0" i="0" u="none" strike="noStrike" baseline="0" dirty="0">
                <a:solidFill>
                  <a:srgbClr val="000000"/>
                </a:solidFill>
                <a:latin typeface="Times New Roman" panose="02020603050405020304" pitchFamily="18" charset="0"/>
              </a:rPr>
              <a:t>. </a:t>
            </a:r>
            <a:endParaRPr lang="et-EE" sz="1800" b="0" i="0" u="none" strike="noStrike" baseline="0" dirty="0">
              <a:solidFill>
                <a:srgbClr val="000000"/>
              </a:solidFill>
              <a:latin typeface="Times New Roman" panose="02020603050405020304" pitchFamily="18" charset="0"/>
            </a:endParaRPr>
          </a:p>
          <a:p>
            <a:pPr marL="285750" indent="-285750" algn="just">
              <a:buFont typeface="Arial" panose="020B0604020202020204" pitchFamily="34" charset="0"/>
              <a:buChar char="•"/>
            </a:pPr>
            <a:r>
              <a:rPr lang="et-EE" sz="1800" b="0" i="0" u="none" strike="noStrike" baseline="0" dirty="0">
                <a:solidFill>
                  <a:srgbClr val="000000"/>
                </a:solidFill>
                <a:latin typeface="Times New Roman" panose="02020603050405020304" pitchFamily="18" charset="0"/>
              </a:rPr>
              <a:t>Sadamate arendamist toetatakse üksnes EMKVF-i kohaliku arengu strateegias nimetatud ranna- ja </a:t>
            </a:r>
            <a:r>
              <a:rPr lang="et-EE" sz="1800" b="0" i="0" u="none" strike="noStrike" baseline="0" dirty="0" err="1">
                <a:solidFill>
                  <a:srgbClr val="000000"/>
                </a:solidFill>
                <a:latin typeface="Times New Roman" panose="02020603050405020304" pitchFamily="18" charset="0"/>
              </a:rPr>
              <a:t>sisevete</a:t>
            </a:r>
            <a:r>
              <a:rPr lang="et-EE" sz="1800" b="0" i="0" u="none" strike="noStrike" baseline="0" dirty="0">
                <a:solidFill>
                  <a:srgbClr val="000000"/>
                </a:solidFill>
                <a:latin typeface="Times New Roman" panose="02020603050405020304" pitchFamily="18" charset="0"/>
              </a:rPr>
              <a:t> püügil kasutatavates sadamates. </a:t>
            </a:r>
          </a:p>
          <a:p>
            <a:pPr marL="285750" indent="-285750" algn="just">
              <a:buFont typeface="Arial" panose="020B0604020202020204" pitchFamily="34" charset="0"/>
              <a:buChar char="•"/>
            </a:pPr>
            <a:r>
              <a:rPr lang="et-EE" sz="1800" b="0" i="0" u="none" strike="noStrike" baseline="0" dirty="0">
                <a:solidFill>
                  <a:srgbClr val="000000"/>
                </a:solidFill>
                <a:latin typeface="Times New Roman" panose="02020603050405020304" pitchFamily="18" charset="0"/>
              </a:rPr>
              <a:t>Kui looduskeskkonna tingimuste parendamise tegevussuuna raames toetatakse </a:t>
            </a:r>
            <a:r>
              <a:rPr lang="et-EE" sz="1800" b="0" i="0" u="none" strike="noStrike" baseline="0" dirty="0">
                <a:solidFill>
                  <a:srgbClr val="FF0000"/>
                </a:solidFill>
                <a:latin typeface="Times New Roman" panose="02020603050405020304" pitchFamily="18" charset="0"/>
              </a:rPr>
              <a:t>uuringu tegemist</a:t>
            </a:r>
            <a:r>
              <a:rPr lang="et-EE" sz="1800" b="0" i="0" u="none" strike="noStrike" baseline="0" dirty="0">
                <a:solidFill>
                  <a:srgbClr val="000000"/>
                </a:solidFill>
                <a:latin typeface="Times New Roman" panose="02020603050405020304" pitchFamily="18" charset="0"/>
              </a:rPr>
              <a:t>, peab selle tegema </a:t>
            </a:r>
            <a:r>
              <a:rPr lang="et-EE" sz="1800" b="0" i="0" u="none" strike="noStrike" baseline="0" dirty="0" err="1">
                <a:solidFill>
                  <a:srgbClr val="000000"/>
                </a:solidFill>
                <a:latin typeface="Times New Roman" panose="02020603050405020304" pitchFamily="18" charset="0"/>
              </a:rPr>
              <a:t>evalveeritud</a:t>
            </a:r>
            <a:r>
              <a:rPr lang="et-EE" sz="1800" b="0" i="0" u="none" strike="noStrike" baseline="0" dirty="0">
                <a:solidFill>
                  <a:srgbClr val="000000"/>
                </a:solidFill>
                <a:latin typeface="Times New Roman" panose="02020603050405020304" pitchFamily="18" charset="0"/>
              </a:rPr>
              <a:t> teadus- ja arendusasutus teadus- ja arendustegevuse korralduse seaduse tähenduses </a:t>
            </a:r>
          </a:p>
          <a:p>
            <a:pPr marL="285750" indent="-285750" algn="just">
              <a:buFont typeface="Arial" panose="020B0604020202020204" pitchFamily="34" charset="0"/>
              <a:buChar char="•"/>
            </a:pPr>
            <a:r>
              <a:rPr lang="et-EE" sz="1800" b="0" i="0" u="none" strike="noStrike" baseline="0" dirty="0">
                <a:solidFill>
                  <a:srgbClr val="000000"/>
                </a:solidFill>
                <a:latin typeface="Times New Roman" panose="02020603050405020304" pitchFamily="18" charset="0"/>
              </a:rPr>
              <a:t>Toetust ei saa taotleda  tegevuste kohta, kui need on seotud justiitsministri 28. detsembri 2005. aasta määruse nr 59 „Kohtule dokumentide esitamise kord“ lisas 16 „Eesti majanduse tegevusalade klassifikaator (EMTAK)“ (edaspidi </a:t>
            </a:r>
            <a:r>
              <a:rPr lang="et-EE" sz="1800" b="0" i="1" u="none" strike="noStrike" baseline="0" dirty="0">
                <a:solidFill>
                  <a:srgbClr val="000000"/>
                </a:solidFill>
                <a:latin typeface="Times New Roman" panose="02020603050405020304" pitchFamily="18" charset="0"/>
              </a:rPr>
              <a:t>EMTAK</a:t>
            </a:r>
            <a:r>
              <a:rPr lang="et-EE" sz="1800" b="0" i="0" u="none" strike="noStrike" baseline="0" dirty="0">
                <a:solidFill>
                  <a:srgbClr val="000000"/>
                </a:solidFill>
                <a:latin typeface="Times New Roman" panose="02020603050405020304" pitchFamily="18" charset="0"/>
              </a:rPr>
              <a:t>) </a:t>
            </a:r>
            <a:r>
              <a:rPr lang="et-EE" sz="1800" b="0" i="0" u="none" strike="noStrike" baseline="0" dirty="0">
                <a:solidFill>
                  <a:srgbClr val="FF0000"/>
                </a:solidFill>
                <a:latin typeface="Times New Roman" panose="02020603050405020304" pitchFamily="18" charset="0"/>
              </a:rPr>
              <a:t>nimetatud hoonestusprojektide arenduse tegevusvaldkonnaga</a:t>
            </a:r>
            <a:r>
              <a:rPr lang="et-EE" sz="1800" b="0" i="0" u="none" strike="noStrike" baseline="0" dirty="0">
                <a:solidFill>
                  <a:srgbClr val="000000"/>
                </a:solidFill>
                <a:latin typeface="Times New Roman" panose="02020603050405020304" pitchFamily="18" charset="0"/>
              </a:rPr>
              <a:t> (EMTAK, jagu F, alajagu 41101). </a:t>
            </a:r>
            <a:endParaRPr lang="et-EE" sz="2400" dirty="0"/>
          </a:p>
        </p:txBody>
      </p:sp>
    </p:spTree>
    <p:extLst>
      <p:ext uri="{BB962C8B-B14F-4D97-AF65-F5344CB8AC3E}">
        <p14:creationId xmlns:p14="http://schemas.microsoft.com/office/powerpoint/2010/main" val="4195348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C933B-6444-E6A4-BBE2-655988AD33CF}"/>
              </a:ext>
            </a:extLst>
          </p:cNvPr>
          <p:cNvSpPr>
            <a:spLocks noGrp="1"/>
          </p:cNvSpPr>
          <p:nvPr>
            <p:ph type="title"/>
          </p:nvPr>
        </p:nvSpPr>
        <p:spPr/>
        <p:txBody>
          <a:bodyPr/>
          <a:lstStyle/>
          <a:p>
            <a:pPr algn="ctr"/>
            <a:r>
              <a:rPr lang="et-EE" dirty="0"/>
              <a:t>Nõuded toetuse taotlejatele  </a:t>
            </a:r>
          </a:p>
        </p:txBody>
      </p:sp>
      <p:sp>
        <p:nvSpPr>
          <p:cNvPr id="3" name="Content Placeholder 2">
            <a:extLst>
              <a:ext uri="{FF2B5EF4-FFF2-40B4-BE49-F238E27FC236}">
                <a16:creationId xmlns:a16="http://schemas.microsoft.com/office/drawing/2014/main" id="{729C9EA9-0987-2EA9-271D-F165EBF3E1DC}"/>
              </a:ext>
            </a:extLst>
          </p:cNvPr>
          <p:cNvSpPr>
            <a:spLocks noGrp="1"/>
          </p:cNvSpPr>
          <p:nvPr>
            <p:ph idx="1"/>
          </p:nvPr>
        </p:nvSpPr>
        <p:spPr/>
        <p:txBody>
          <a:bodyPr/>
          <a:lstStyle/>
          <a:p>
            <a:pPr>
              <a:lnSpc>
                <a:spcPct val="100000"/>
              </a:lnSpc>
            </a:pPr>
            <a:r>
              <a:rPr lang="et-EE" sz="1600" b="1" i="0" u="none" strike="noStrike" baseline="0" dirty="0">
                <a:solidFill>
                  <a:srgbClr val="000000"/>
                </a:solidFill>
                <a:latin typeface="Times New Roman" panose="02020603050405020304" pitchFamily="18" charset="0"/>
              </a:rPr>
              <a:t>Vee-elusressursside </a:t>
            </a:r>
            <a:r>
              <a:rPr lang="et-EE" sz="1600" b="1" i="0" u="none" strike="noStrike" baseline="0" dirty="0" err="1">
                <a:solidFill>
                  <a:srgbClr val="000000"/>
                </a:solidFill>
                <a:latin typeface="Times New Roman" panose="02020603050405020304" pitchFamily="18" charset="0"/>
              </a:rPr>
              <a:t>väärindamise</a:t>
            </a:r>
            <a:r>
              <a:rPr lang="et-EE" sz="1600" b="1" i="0" u="none" strike="noStrike" baseline="0" dirty="0">
                <a:solidFill>
                  <a:srgbClr val="000000"/>
                </a:solidFill>
                <a:latin typeface="Times New Roman" panose="02020603050405020304" pitchFamily="18" charset="0"/>
              </a:rPr>
              <a:t> ja otseturustamise tegevussuuna tegevussuunast võib toetust taotleda: </a:t>
            </a:r>
          </a:p>
          <a:p>
            <a:pPr>
              <a:lnSpc>
                <a:spcPct val="100000"/>
              </a:lnSpc>
            </a:pPr>
            <a:r>
              <a:rPr lang="et-EE" sz="1600" b="0" i="0" u="none" strike="noStrike" baseline="0" dirty="0">
                <a:solidFill>
                  <a:srgbClr val="000000"/>
                </a:solidFill>
                <a:latin typeface="Times New Roman" panose="02020603050405020304" pitchFamily="18" charset="0"/>
              </a:rPr>
              <a:t>1. </a:t>
            </a:r>
            <a:r>
              <a:rPr lang="et-EE" sz="1600" dirty="0">
                <a:latin typeface="Times New Roman" panose="02020603050405020304" pitchFamily="18" charset="0"/>
              </a:rPr>
              <a:t>M</a:t>
            </a:r>
            <a:r>
              <a:rPr lang="fi-FI" sz="1600" b="0" i="0" u="none" strike="noStrike" baseline="0" dirty="0" err="1">
                <a:solidFill>
                  <a:srgbClr val="000000"/>
                </a:solidFill>
                <a:latin typeface="Times New Roman" panose="02020603050405020304" pitchFamily="18" charset="0"/>
              </a:rPr>
              <a:t>ikroettevõtja</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kes</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omab</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FF0000"/>
                </a:solidFill>
                <a:latin typeface="Times New Roman" panose="02020603050405020304" pitchFamily="18" charset="0"/>
              </a:rPr>
              <a:t>kehtivat</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FF0000"/>
                </a:solidFill>
                <a:latin typeface="Times New Roman" panose="02020603050405020304" pitchFamily="18" charset="0"/>
              </a:rPr>
              <a:t>kaluri</a:t>
            </a:r>
            <a:r>
              <a:rPr lang="fi-FI" sz="1600" b="0" i="0" u="none" strike="noStrike" baseline="0" dirty="0">
                <a:solidFill>
                  <a:srgbClr val="FF0000"/>
                </a:solidFill>
                <a:latin typeface="Times New Roman" panose="02020603050405020304" pitchFamily="18" charset="0"/>
              </a:rPr>
              <a:t> </a:t>
            </a:r>
            <a:r>
              <a:rPr lang="fi-FI" sz="1600" b="0" i="0" u="none" strike="noStrike" baseline="0" dirty="0" err="1">
                <a:solidFill>
                  <a:srgbClr val="FF0000"/>
                </a:solidFill>
                <a:latin typeface="Times New Roman" panose="02020603050405020304" pitchFamily="18" charset="0"/>
              </a:rPr>
              <a:t>kalapüügiluba</a:t>
            </a:r>
            <a:r>
              <a:rPr lang="fi-FI" sz="1600" b="0" i="0" u="none" strike="noStrike" baseline="0" dirty="0">
                <a:solidFill>
                  <a:srgbClr val="FF0000"/>
                </a:solidFill>
                <a:latin typeface="Times New Roman" panose="02020603050405020304" pitchFamily="18" charset="0"/>
              </a:rPr>
              <a:t> </a:t>
            </a:r>
            <a:endParaRPr lang="et-EE" sz="1600" b="0" i="0" u="none" strike="noStrike" baseline="0" dirty="0">
              <a:solidFill>
                <a:srgbClr val="FF0000"/>
              </a:solidFill>
              <a:latin typeface="Times New Roman" panose="02020603050405020304" pitchFamily="18" charset="0"/>
            </a:endParaRPr>
          </a:p>
          <a:p>
            <a:pPr algn="just">
              <a:lnSpc>
                <a:spcPct val="100000"/>
              </a:lnSpc>
            </a:pPr>
            <a:r>
              <a:rPr lang="et-EE" sz="1600" b="0" i="0" u="none" strike="noStrike" baseline="0" dirty="0">
                <a:solidFill>
                  <a:srgbClr val="000000"/>
                </a:solidFill>
                <a:latin typeface="Times New Roman" panose="02020603050405020304" pitchFamily="18" charset="0"/>
              </a:rPr>
              <a:t>2. </a:t>
            </a:r>
            <a:r>
              <a:rPr lang="et-EE" sz="1600" dirty="0">
                <a:latin typeface="Times New Roman" panose="02020603050405020304" pitchFamily="18" charset="0"/>
              </a:rPr>
              <a:t>T</a:t>
            </a:r>
            <a:r>
              <a:rPr lang="fi-FI" sz="1600" b="0" i="0" u="none" strike="noStrike" baseline="0" dirty="0" err="1">
                <a:solidFill>
                  <a:srgbClr val="000000"/>
                </a:solidFill>
                <a:latin typeface="Times New Roman" panose="02020603050405020304" pitchFamily="18" charset="0"/>
              </a:rPr>
              <a:t>ulundusühistu</a:t>
            </a:r>
            <a:r>
              <a:rPr lang="fi-FI" sz="1600" b="0" i="0" u="none" strike="noStrike" baseline="0" dirty="0">
                <a:solidFill>
                  <a:srgbClr val="000000"/>
                </a:solidFill>
                <a:latin typeface="Times New Roman" panose="02020603050405020304" pitchFamily="18" charset="0"/>
              </a:rPr>
              <a:t>, kelle </a:t>
            </a:r>
            <a:r>
              <a:rPr lang="fi-FI" sz="1600" b="0" i="0" u="none" strike="noStrike" baseline="0" dirty="0" err="1">
                <a:solidFill>
                  <a:srgbClr val="000000"/>
                </a:solidFill>
                <a:latin typeface="Times New Roman" panose="02020603050405020304" pitchFamily="18" charset="0"/>
              </a:rPr>
              <a:t>liikmeteks</a:t>
            </a:r>
            <a:r>
              <a:rPr lang="fi-FI" sz="1600" b="0" i="0" u="none" strike="noStrike" baseline="0" dirty="0">
                <a:solidFill>
                  <a:srgbClr val="000000"/>
                </a:solidFill>
                <a:latin typeface="Times New Roman" panose="02020603050405020304" pitchFamily="18" charset="0"/>
              </a:rPr>
              <a:t> on </a:t>
            </a:r>
            <a:r>
              <a:rPr lang="fi-FI" sz="1600" b="0" i="0" u="none" strike="noStrike" baseline="0" dirty="0" err="1">
                <a:solidFill>
                  <a:srgbClr val="000000"/>
                </a:solidFill>
                <a:latin typeface="Times New Roman" panose="02020603050405020304" pitchFamily="18" charset="0"/>
              </a:rPr>
              <a:t>vähemalt</a:t>
            </a:r>
            <a:r>
              <a:rPr lang="fi-FI" sz="1600" b="0" i="0" u="none" strike="noStrike" baseline="0" dirty="0">
                <a:solidFill>
                  <a:srgbClr val="000000"/>
                </a:solidFill>
                <a:latin typeface="Times New Roman" panose="02020603050405020304" pitchFamily="18" charset="0"/>
              </a:rPr>
              <a:t> viis</a:t>
            </a:r>
            <a:r>
              <a:rPr lang="et-EE" sz="1600" b="0" i="0" u="none" strike="noStrike" baseline="0" dirty="0">
                <a:solidFill>
                  <a:srgbClr val="000000"/>
                </a:solidFill>
                <a:latin typeface="Times New Roman" panose="02020603050405020304" pitchFamily="18" charset="0"/>
              </a:rPr>
              <a:t> mikroettevõtjat, kes omavad </a:t>
            </a:r>
            <a:r>
              <a:rPr lang="et-EE" sz="1600" b="0" i="0" u="none" strike="noStrike" baseline="0" dirty="0">
                <a:solidFill>
                  <a:srgbClr val="FF0000"/>
                </a:solidFill>
                <a:latin typeface="Times New Roman" panose="02020603050405020304" pitchFamily="18" charset="0"/>
              </a:rPr>
              <a:t>kehtivat kaluri kalapüügi luba</a:t>
            </a:r>
            <a:r>
              <a:rPr lang="fi-FI" sz="1600" b="0" i="0" u="none" strike="noStrike" baseline="0" dirty="0">
                <a:solidFill>
                  <a:srgbClr val="000000"/>
                </a:solidFill>
                <a:latin typeface="Times New Roman" panose="02020603050405020304" pitchFamily="18" charset="0"/>
              </a:rPr>
              <a:t>. </a:t>
            </a:r>
            <a:endParaRPr lang="et-EE" sz="1600" b="0" i="0" u="none" strike="noStrike" baseline="0" dirty="0">
              <a:solidFill>
                <a:srgbClr val="000000"/>
              </a:solidFill>
              <a:latin typeface="Times New Roman" panose="02020603050405020304" pitchFamily="18" charset="0"/>
            </a:endParaRPr>
          </a:p>
          <a:p>
            <a:pPr algn="just">
              <a:lnSpc>
                <a:spcPct val="100000"/>
              </a:lnSpc>
            </a:pPr>
            <a:r>
              <a:rPr lang="et-EE" sz="1600" b="1" i="0" u="none" strike="noStrike" baseline="0" dirty="0">
                <a:solidFill>
                  <a:srgbClr val="000000"/>
                </a:solidFill>
                <a:latin typeface="Times New Roman" panose="02020603050405020304" pitchFamily="18" charset="0"/>
              </a:rPr>
              <a:t>Sadamate taristu parendamise ja pakutavate teenuste mitmekesistamise tegevussuunast võib toetust taotleda </a:t>
            </a:r>
            <a:r>
              <a:rPr lang="et-EE" sz="1600" b="1" i="0" u="none" strike="noStrike" baseline="0" dirty="0">
                <a:solidFill>
                  <a:srgbClr val="FF0000"/>
                </a:solidFill>
                <a:latin typeface="Times New Roman" panose="02020603050405020304" pitchFamily="18" charset="0"/>
              </a:rPr>
              <a:t>kalasadama pidaja</a:t>
            </a:r>
            <a:r>
              <a:rPr lang="et-EE" sz="1600" b="1" i="0" u="none" strike="noStrike" baseline="0" dirty="0">
                <a:solidFill>
                  <a:srgbClr val="000000"/>
                </a:solidFill>
                <a:latin typeface="Times New Roman" panose="02020603050405020304" pitchFamily="18" charset="0"/>
              </a:rPr>
              <a:t>:</a:t>
            </a:r>
          </a:p>
          <a:p>
            <a:pPr>
              <a:lnSpc>
                <a:spcPct val="100000"/>
              </a:lnSpc>
            </a:pPr>
            <a:r>
              <a:rPr lang="et-EE" sz="1600" b="0" i="0" u="none" strike="noStrike" baseline="0" dirty="0">
                <a:solidFill>
                  <a:srgbClr val="FF0000"/>
                </a:solidFill>
                <a:latin typeface="Times New Roman" panose="02020603050405020304" pitchFamily="18" charset="0"/>
              </a:rPr>
              <a:t>1. </a:t>
            </a:r>
            <a:r>
              <a:rPr lang="et-EE" sz="1600" dirty="0">
                <a:solidFill>
                  <a:srgbClr val="FF0000"/>
                </a:solidFill>
                <a:latin typeface="Times New Roman" panose="02020603050405020304" pitchFamily="18" charset="0"/>
              </a:rPr>
              <a:t>E</a:t>
            </a:r>
            <a:r>
              <a:rPr lang="fi-FI" sz="1600" b="0" i="0" u="none" strike="noStrike" baseline="0" dirty="0" err="1">
                <a:solidFill>
                  <a:srgbClr val="FF0000"/>
                </a:solidFill>
                <a:latin typeface="Times New Roman" panose="02020603050405020304" pitchFamily="18" charset="0"/>
              </a:rPr>
              <a:t>ttevõtja</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kes</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omab</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kehtivat</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kaluri</a:t>
            </a:r>
            <a:r>
              <a:rPr lang="fi-FI" sz="1600" b="0" i="0" u="none" strike="noStrike" baseline="0" dirty="0">
                <a:solidFill>
                  <a:srgbClr val="000000"/>
                </a:solidFill>
                <a:latin typeface="Times New Roman" panose="02020603050405020304" pitchFamily="18" charset="0"/>
              </a:rPr>
              <a:t> </a:t>
            </a:r>
            <a:r>
              <a:rPr lang="fi-FI" sz="1600" b="0" i="0" u="none" strike="noStrike" baseline="0" dirty="0" err="1">
                <a:solidFill>
                  <a:srgbClr val="000000"/>
                </a:solidFill>
                <a:latin typeface="Times New Roman" panose="02020603050405020304" pitchFamily="18" charset="0"/>
              </a:rPr>
              <a:t>kalapüügiluba</a:t>
            </a:r>
            <a:r>
              <a:rPr lang="et-EE" sz="1600" dirty="0">
                <a:latin typeface="Times New Roman" panose="02020603050405020304" pitchFamily="18" charset="0"/>
              </a:rPr>
              <a:t>.</a:t>
            </a:r>
          </a:p>
          <a:p>
            <a:pPr algn="just">
              <a:lnSpc>
                <a:spcPct val="100000"/>
              </a:lnSpc>
            </a:pPr>
            <a:r>
              <a:rPr lang="et-EE" sz="1600" b="0" i="0" u="none" strike="noStrike" baseline="0" dirty="0">
                <a:solidFill>
                  <a:srgbClr val="000000"/>
                </a:solidFill>
                <a:latin typeface="Times New Roman" panose="02020603050405020304" pitchFamily="18" charset="0"/>
              </a:rPr>
              <a:t>2. Mittetulundusühing, kelle põhikirjaline eesmärk on seotud kalandussektori tegevuste edendamisega ja kelle liikmetest vähemalt 50 protsenti on </a:t>
            </a:r>
            <a:r>
              <a:rPr lang="et-EE" sz="1600" b="0" i="0" u="none" strike="noStrike" baseline="0" dirty="0">
                <a:solidFill>
                  <a:srgbClr val="FF0000"/>
                </a:solidFill>
                <a:latin typeface="Times New Roman" panose="02020603050405020304" pitchFamily="18" charset="0"/>
              </a:rPr>
              <a:t>ettevõtjad</a:t>
            </a:r>
            <a:r>
              <a:rPr lang="et-EE" sz="1600" b="0" i="0" u="none" strike="noStrike" baseline="0" dirty="0">
                <a:solidFill>
                  <a:srgbClr val="000000"/>
                </a:solidFill>
                <a:latin typeface="Times New Roman" panose="02020603050405020304" pitchFamily="18" charset="0"/>
              </a:rPr>
              <a:t> kes omavad kehtivat kaluri kalapüügi luba. </a:t>
            </a:r>
          </a:p>
          <a:p>
            <a:pPr algn="just">
              <a:lnSpc>
                <a:spcPct val="100000"/>
              </a:lnSpc>
            </a:pPr>
            <a:r>
              <a:rPr lang="et-EE" sz="1600" b="0" i="0" u="none" strike="noStrike" baseline="0" dirty="0">
                <a:solidFill>
                  <a:srgbClr val="000000"/>
                </a:solidFill>
                <a:latin typeface="Times New Roman" panose="02020603050405020304" pitchFamily="18" charset="0"/>
              </a:rPr>
              <a:t>3. Sihtasutus, kelle põhikirjaline eesmärk on seotud kalandussektori tegevuste edendamisega ja kelle juhatuse või nõukogu liikmetest vähemalt 50 protsenti on  ettevõtjate kes omavad kehtivat kaluri kalapüügiluba </a:t>
            </a:r>
            <a:r>
              <a:rPr lang="et-EE" sz="1600" b="0" i="0" u="none" strike="noStrike" baseline="0" dirty="0">
                <a:solidFill>
                  <a:srgbClr val="FF0000"/>
                </a:solidFill>
                <a:latin typeface="Times New Roman" panose="02020603050405020304" pitchFamily="18" charset="0"/>
              </a:rPr>
              <a:t>seaduslikud esindajad </a:t>
            </a:r>
            <a:r>
              <a:rPr lang="et-EE" sz="1600" b="0" i="0" u="none" strike="noStrike" baseline="0" dirty="0">
                <a:solidFill>
                  <a:srgbClr val="000000"/>
                </a:solidFill>
                <a:latin typeface="Times New Roman" panose="02020603050405020304" pitchFamily="18" charset="0"/>
              </a:rPr>
              <a:t>või füüsilisest isikust ettevõtjad, kes omavad kehtivat kaluri kalapüügiluba. </a:t>
            </a:r>
          </a:p>
          <a:p>
            <a:pPr>
              <a:lnSpc>
                <a:spcPct val="100000"/>
              </a:lnSpc>
            </a:pPr>
            <a:r>
              <a:rPr lang="et-EE" sz="1600" b="0" i="0" u="none" strike="noStrike" baseline="0" dirty="0">
                <a:solidFill>
                  <a:srgbClr val="000000"/>
                </a:solidFill>
                <a:latin typeface="Times New Roman" panose="02020603050405020304" pitchFamily="18" charset="0"/>
              </a:rPr>
              <a:t>4. Kohaliku omavalitsuse üksus või kohaliku omavalitsuse üksuse asutus. </a:t>
            </a:r>
          </a:p>
          <a:p>
            <a:pPr algn="just">
              <a:lnSpc>
                <a:spcPct val="100000"/>
              </a:lnSpc>
            </a:pPr>
            <a:r>
              <a:rPr lang="et-EE" sz="1600" b="0" i="0" u="none" strike="noStrike" baseline="0" dirty="0">
                <a:solidFill>
                  <a:srgbClr val="000000"/>
                </a:solidFill>
                <a:latin typeface="Times New Roman" panose="02020603050405020304" pitchFamily="18" charset="0"/>
              </a:rPr>
              <a:t>5. Kohaliku omavalitsuse üksuse asutatud mittetulundusühing või sihtasutus, kelle häälte koguarvust kuulub üle 50 protsendi kohaliku omavalitsuse üksusele.  </a:t>
            </a:r>
          </a:p>
          <a:p>
            <a:pPr>
              <a:lnSpc>
                <a:spcPct val="100000"/>
              </a:lnSpc>
            </a:pPr>
            <a:r>
              <a:rPr lang="et-EE" sz="1600" b="0" i="0" u="none" strike="noStrike" baseline="0" dirty="0">
                <a:solidFill>
                  <a:srgbClr val="000000"/>
                </a:solidFill>
                <a:latin typeface="Times New Roman" panose="02020603050405020304" pitchFamily="18" charset="0"/>
              </a:rPr>
              <a:t> </a:t>
            </a:r>
          </a:p>
          <a:p>
            <a:pPr>
              <a:lnSpc>
                <a:spcPct val="100000"/>
              </a:lnSpc>
            </a:pPr>
            <a:r>
              <a:rPr lang="et-EE" sz="1600" b="0" i="0" u="none" strike="noStrike" baseline="0" dirty="0">
                <a:solidFill>
                  <a:srgbClr val="000000"/>
                </a:solidFill>
                <a:latin typeface="Times New Roman" panose="02020603050405020304" pitchFamily="18" charset="0"/>
              </a:rPr>
              <a:t> </a:t>
            </a:r>
          </a:p>
          <a:p>
            <a:pPr>
              <a:lnSpc>
                <a:spcPct val="100000"/>
              </a:lnSpc>
            </a:pPr>
            <a:endParaRPr lang="et-EE" sz="1800" dirty="0">
              <a:latin typeface="Times New Roman" panose="02020603050405020304" pitchFamily="18" charset="0"/>
            </a:endParaRPr>
          </a:p>
          <a:p>
            <a:pPr>
              <a:lnSpc>
                <a:spcPct val="100000"/>
              </a:lnSpc>
            </a:pPr>
            <a:r>
              <a:rPr lang="fi-FI" sz="1800" b="0" i="0" u="none" strike="noStrike" baseline="0" dirty="0">
                <a:solidFill>
                  <a:srgbClr val="000000"/>
                </a:solidFill>
                <a:latin typeface="Times New Roman" panose="02020603050405020304" pitchFamily="18" charset="0"/>
              </a:rPr>
              <a:t> </a:t>
            </a:r>
            <a:endParaRPr lang="et-EE" dirty="0"/>
          </a:p>
          <a:p>
            <a:endParaRPr lang="et-EE" dirty="0"/>
          </a:p>
        </p:txBody>
      </p:sp>
    </p:spTree>
    <p:extLst>
      <p:ext uri="{BB962C8B-B14F-4D97-AF65-F5344CB8AC3E}">
        <p14:creationId xmlns:p14="http://schemas.microsoft.com/office/powerpoint/2010/main" val="706995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5B87B-482F-6098-AD7C-899650E2F309}"/>
              </a:ext>
            </a:extLst>
          </p:cNvPr>
          <p:cNvSpPr>
            <a:spLocks noGrp="1"/>
          </p:cNvSpPr>
          <p:nvPr>
            <p:ph type="title"/>
          </p:nvPr>
        </p:nvSpPr>
        <p:spPr/>
        <p:txBody>
          <a:bodyPr/>
          <a:lstStyle/>
          <a:p>
            <a:pPr algn="ctr"/>
            <a:r>
              <a:rPr lang="et-EE" dirty="0"/>
              <a:t>Nõuded toetuse taotlejatele 2</a:t>
            </a:r>
          </a:p>
        </p:txBody>
      </p:sp>
      <p:sp>
        <p:nvSpPr>
          <p:cNvPr id="3" name="Content Placeholder 2">
            <a:extLst>
              <a:ext uri="{FF2B5EF4-FFF2-40B4-BE49-F238E27FC236}">
                <a16:creationId xmlns:a16="http://schemas.microsoft.com/office/drawing/2014/main" id="{51691881-3A81-2AC4-964B-38C1BD42FCF2}"/>
              </a:ext>
            </a:extLst>
          </p:cNvPr>
          <p:cNvSpPr>
            <a:spLocks noGrp="1"/>
          </p:cNvSpPr>
          <p:nvPr>
            <p:ph idx="1"/>
          </p:nvPr>
        </p:nvSpPr>
        <p:spPr/>
        <p:txBody>
          <a:bodyPr/>
          <a:lstStyle/>
          <a:p>
            <a:pPr algn="just"/>
            <a:r>
              <a:rPr lang="et-EE" sz="1800" b="1" i="0" u="none" strike="noStrike" baseline="0" dirty="0">
                <a:solidFill>
                  <a:srgbClr val="000000"/>
                </a:solidFill>
                <a:latin typeface="Times New Roman" panose="02020603050405020304" pitchFamily="18" charset="0"/>
              </a:rPr>
              <a:t>Majandustegevuse mitmekesistamise tegevussuunast </a:t>
            </a:r>
            <a:r>
              <a:rPr lang="et-EE" sz="1800" b="0" i="0" u="none" strike="noStrike" baseline="0" dirty="0">
                <a:solidFill>
                  <a:srgbClr val="000000"/>
                </a:solidFill>
                <a:latin typeface="Times New Roman" panose="02020603050405020304" pitchFamily="18" charset="0"/>
              </a:rPr>
              <a:t>võib taotleda </a:t>
            </a:r>
            <a:r>
              <a:rPr lang="et-EE" sz="1800" b="0" i="0" u="none" strike="noStrike" baseline="0" dirty="0" err="1">
                <a:solidFill>
                  <a:srgbClr val="000000"/>
                </a:solidFill>
                <a:latin typeface="Times New Roman" panose="02020603050405020304" pitchFamily="18" charset="0"/>
              </a:rPr>
              <a:t>taotleda</a:t>
            </a:r>
            <a:r>
              <a:rPr lang="et-EE" sz="1800" b="0" i="0" u="none" strike="noStrike" baseline="0" dirty="0">
                <a:solidFill>
                  <a:srgbClr val="000000"/>
                </a:solidFill>
                <a:latin typeface="Times New Roman" panose="02020603050405020304" pitchFamily="18" charset="0"/>
              </a:rPr>
              <a:t> mikroettevõtja, kes omab </a:t>
            </a:r>
            <a:r>
              <a:rPr lang="et-EE" sz="1800" b="0" i="0" u="none" strike="noStrike" baseline="0" dirty="0">
                <a:solidFill>
                  <a:srgbClr val="FF0000"/>
                </a:solidFill>
                <a:latin typeface="Times New Roman" panose="02020603050405020304" pitchFamily="18" charset="0"/>
              </a:rPr>
              <a:t>kehtivat kaluri kalapüügiluba </a:t>
            </a:r>
            <a:r>
              <a:rPr lang="et-EE" sz="1800" b="0" i="0" u="none" strike="noStrike" baseline="0" dirty="0">
                <a:solidFill>
                  <a:srgbClr val="000000"/>
                </a:solidFill>
                <a:latin typeface="Times New Roman" panose="02020603050405020304" pitchFamily="18" charset="0"/>
              </a:rPr>
              <a:t>ja kes tegeleb </a:t>
            </a:r>
            <a:r>
              <a:rPr lang="et-EE" sz="1800" b="0" i="0" u="none" strike="noStrike" baseline="0" dirty="0">
                <a:solidFill>
                  <a:srgbClr val="FF0000"/>
                </a:solidFill>
                <a:latin typeface="Times New Roman" panose="02020603050405020304" pitchFamily="18" charset="0"/>
              </a:rPr>
              <a:t>piisaval määral majandustegevusega kalapüügi tegevusalal</a:t>
            </a:r>
            <a:r>
              <a:rPr lang="et-EE" sz="1800" b="0" i="0" u="none" strike="noStrike" baseline="0" dirty="0">
                <a:solidFill>
                  <a:srgbClr val="000000"/>
                </a:solidFill>
                <a:latin typeface="Times New Roman" panose="02020603050405020304" pitchFamily="18" charset="0"/>
              </a:rPr>
              <a:t>. Piisavaks majandustegevuseks loetakse kaluri kalapüügiloa alusel tegutseva ettevõtja toetuse taotlemisele eelnenud kalendriaasta lossitud kalapüügi esmamüügi väärtust, mis Statistikaameti avaldatud andmete kohaselt vastab nimetatud kalendriaasta vähemalt poole aasta arvestuslikule elatusmiinimumile. </a:t>
            </a:r>
          </a:p>
          <a:p>
            <a:pPr algn="just"/>
            <a:r>
              <a:rPr lang="et-EE" sz="1800" dirty="0">
                <a:latin typeface="Times New Roman" panose="02020603050405020304" pitchFamily="18" charset="0"/>
              </a:rPr>
              <a:t>Näide piisav määr: 2023-nda aasta elatusmiinimum oli 338,2 eurot kuus. 338,2 x 6 = 2029,2. Kui toetust taotletakse 2024-ndal aastal on piisav määr majandustegevuseks kalapüügil 2029,2 eurot aastas. </a:t>
            </a:r>
          </a:p>
          <a:p>
            <a:pPr algn="just">
              <a:lnSpc>
                <a:spcPct val="100000"/>
              </a:lnSpc>
            </a:pPr>
            <a:r>
              <a:rPr lang="et-EE" sz="1800" dirty="0">
                <a:latin typeface="Times New Roman" panose="02020603050405020304" pitchFamily="18" charset="0"/>
              </a:rPr>
              <a:t>Näide esmamüügi väärtus: kalur lossis 1400 kg ahvenat (esmakokkuostu hind 3,01 eurot kg), 560 kg haugi (esmakokkuostu hind 2,03 eurot kg). </a:t>
            </a:r>
          </a:p>
          <a:p>
            <a:pPr algn="just">
              <a:lnSpc>
                <a:spcPct val="100000"/>
              </a:lnSpc>
            </a:pPr>
            <a:r>
              <a:rPr lang="et-EE" sz="1800" dirty="0">
                <a:latin typeface="Times New Roman" panose="02020603050405020304" pitchFamily="18" charset="0"/>
              </a:rPr>
              <a:t>Ahven:1400x3,01=4214 Haug: 560x2,03=1136,8</a:t>
            </a:r>
          </a:p>
          <a:p>
            <a:pPr algn="just">
              <a:lnSpc>
                <a:spcPct val="100000"/>
              </a:lnSpc>
            </a:pPr>
            <a:r>
              <a:rPr lang="et-EE" sz="1800" dirty="0">
                <a:latin typeface="Times New Roman" panose="02020603050405020304" pitchFamily="18" charset="0"/>
              </a:rPr>
              <a:t>Kaluri majandustegevus kalandustegevusest kokku on 5350,8 eurot, mis on suurem kui 2029,2 eurot. Mikroettevõtja, kellel on kehtiv kaluri kalapüügi luba võib toetust saada.</a:t>
            </a:r>
          </a:p>
          <a:p>
            <a:pPr algn="just">
              <a:lnSpc>
                <a:spcPct val="100000"/>
              </a:lnSpc>
            </a:pPr>
            <a:r>
              <a:rPr lang="et-EE" sz="1800" dirty="0">
                <a:solidFill>
                  <a:srgbClr val="FF0000"/>
                </a:solidFill>
                <a:latin typeface="Times New Roman" panose="02020603050405020304" pitchFamily="18" charset="0"/>
              </a:rPr>
              <a:t>Arvestusel kasutatakse ainult PTA ja Statistikaameti ametlike andmeid! </a:t>
            </a:r>
          </a:p>
          <a:p>
            <a:pPr algn="just"/>
            <a:endParaRPr lang="et-EE" dirty="0"/>
          </a:p>
        </p:txBody>
      </p:sp>
    </p:spTree>
    <p:extLst>
      <p:ext uri="{BB962C8B-B14F-4D97-AF65-F5344CB8AC3E}">
        <p14:creationId xmlns:p14="http://schemas.microsoft.com/office/powerpoint/2010/main" val="3732247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A848B-3FAE-602F-E43F-41F6602F9F31}"/>
              </a:ext>
            </a:extLst>
          </p:cNvPr>
          <p:cNvSpPr>
            <a:spLocks noGrp="1"/>
          </p:cNvSpPr>
          <p:nvPr>
            <p:ph type="title"/>
          </p:nvPr>
        </p:nvSpPr>
        <p:spPr/>
        <p:txBody>
          <a:bodyPr/>
          <a:lstStyle/>
          <a:p>
            <a:pPr algn="ctr"/>
            <a:r>
              <a:rPr lang="et-EE" dirty="0"/>
              <a:t>Nõuded toetuse taotlejatele 3 </a:t>
            </a:r>
          </a:p>
        </p:txBody>
      </p:sp>
      <p:sp>
        <p:nvSpPr>
          <p:cNvPr id="3" name="Content Placeholder 2">
            <a:extLst>
              <a:ext uri="{FF2B5EF4-FFF2-40B4-BE49-F238E27FC236}">
                <a16:creationId xmlns:a16="http://schemas.microsoft.com/office/drawing/2014/main" id="{5D208F3F-F619-CC0E-ACC8-3E07A586A6E5}"/>
              </a:ext>
            </a:extLst>
          </p:cNvPr>
          <p:cNvSpPr>
            <a:spLocks noGrp="1"/>
          </p:cNvSpPr>
          <p:nvPr>
            <p:ph idx="1"/>
          </p:nvPr>
        </p:nvSpPr>
        <p:spPr/>
        <p:txBody>
          <a:bodyPr/>
          <a:lstStyle/>
          <a:p>
            <a:pPr>
              <a:lnSpc>
                <a:spcPct val="100000"/>
              </a:lnSpc>
            </a:pPr>
            <a:r>
              <a:rPr lang="et-EE" sz="2000" b="1" i="0" u="none" strike="noStrike" baseline="0" dirty="0">
                <a:solidFill>
                  <a:srgbClr val="000000"/>
                </a:solidFill>
                <a:latin typeface="Times New Roman" panose="02020603050405020304" pitchFamily="18" charset="0"/>
              </a:rPr>
              <a:t>Looduskeskkonna tingimuste parendamise tegevussuunast võib toetust taotleda:</a:t>
            </a:r>
          </a:p>
          <a:p>
            <a:pPr>
              <a:lnSpc>
                <a:spcPct val="100000"/>
              </a:lnSpc>
            </a:pPr>
            <a:r>
              <a:rPr lang="et-EE" sz="2000" b="0" i="0" u="none" strike="noStrike" baseline="0" dirty="0">
                <a:solidFill>
                  <a:srgbClr val="000000"/>
                </a:solidFill>
                <a:latin typeface="Times New Roman" panose="02020603050405020304" pitchFamily="18" charset="0"/>
              </a:rPr>
              <a:t>1. Kohaliku omavalitsuse üksus või kohaliku omavalitsuse üksuse asutus.</a:t>
            </a:r>
          </a:p>
          <a:p>
            <a:pPr>
              <a:lnSpc>
                <a:spcPct val="100000"/>
              </a:lnSpc>
            </a:pPr>
            <a:r>
              <a:rPr lang="et-EE" sz="2000" dirty="0">
                <a:latin typeface="Times New Roman" panose="02020603050405020304" pitchFamily="18" charset="0"/>
              </a:rPr>
              <a:t>2. </a:t>
            </a:r>
            <a:r>
              <a:rPr lang="et-EE" sz="2000" dirty="0">
                <a:solidFill>
                  <a:srgbClr val="FF0000"/>
                </a:solidFill>
                <a:latin typeface="Times New Roman" panose="02020603050405020304" pitchFamily="18" charset="0"/>
              </a:rPr>
              <a:t>Mittetulundusühing või sihtasutus</a:t>
            </a:r>
            <a:r>
              <a:rPr lang="et-EE" sz="2000" dirty="0">
                <a:latin typeface="Times New Roman" panose="02020603050405020304" pitchFamily="18" charset="0"/>
              </a:rPr>
              <a:t>.</a:t>
            </a:r>
          </a:p>
          <a:p>
            <a:pPr>
              <a:lnSpc>
                <a:spcPct val="100000"/>
              </a:lnSpc>
            </a:pPr>
            <a:r>
              <a:rPr lang="et-EE" sz="2000" b="1" i="0" u="none" strike="noStrike" baseline="0" dirty="0">
                <a:solidFill>
                  <a:srgbClr val="000000"/>
                </a:solidFill>
                <a:latin typeface="Times New Roman" panose="02020603050405020304" pitchFamily="18" charset="0"/>
              </a:rPr>
              <a:t>Kalandus- ja merendustraditsioonide edendamise tegevussuunast võib toetust taotleda: </a:t>
            </a:r>
            <a:endParaRPr lang="et-EE" sz="2000" b="1" dirty="0">
              <a:latin typeface="Times New Roman" panose="02020603050405020304" pitchFamily="18" charset="0"/>
            </a:endParaRPr>
          </a:p>
          <a:p>
            <a:pPr>
              <a:lnSpc>
                <a:spcPct val="100000"/>
              </a:lnSpc>
            </a:pPr>
            <a:r>
              <a:rPr lang="et-EE" sz="2000" b="0" i="0" u="none" strike="noStrike" baseline="0" dirty="0">
                <a:solidFill>
                  <a:srgbClr val="000000"/>
                </a:solidFill>
                <a:latin typeface="Times New Roman" panose="02020603050405020304" pitchFamily="18" charset="0"/>
              </a:rPr>
              <a:t>1. Kohaliku omavalitsuse üksus või kohaliku omavalitsuse üksuse asutus.</a:t>
            </a:r>
          </a:p>
          <a:p>
            <a:pPr>
              <a:lnSpc>
                <a:spcPct val="100000"/>
              </a:lnSpc>
            </a:pPr>
            <a:r>
              <a:rPr lang="et-EE" sz="2000" dirty="0">
                <a:latin typeface="Times New Roman" panose="02020603050405020304" pitchFamily="18" charset="0"/>
              </a:rPr>
              <a:t>2. </a:t>
            </a:r>
            <a:r>
              <a:rPr lang="et-EE" sz="2000" dirty="0">
                <a:solidFill>
                  <a:srgbClr val="FF0000"/>
                </a:solidFill>
                <a:latin typeface="Times New Roman" panose="02020603050405020304" pitchFamily="18" charset="0"/>
              </a:rPr>
              <a:t>Mittetulundusühing või sihtasutus</a:t>
            </a:r>
            <a:r>
              <a:rPr lang="et-EE" sz="2000" dirty="0">
                <a:latin typeface="Times New Roman" panose="02020603050405020304" pitchFamily="18" charset="0"/>
              </a:rPr>
              <a:t>.</a:t>
            </a:r>
          </a:p>
          <a:p>
            <a:pPr>
              <a:lnSpc>
                <a:spcPct val="100000"/>
              </a:lnSpc>
            </a:pPr>
            <a:r>
              <a:rPr lang="et-EE" sz="2000" b="1" i="0" u="none" strike="noStrike" baseline="0" dirty="0">
                <a:solidFill>
                  <a:srgbClr val="000000"/>
                </a:solidFill>
                <a:latin typeface="Times New Roman" panose="02020603050405020304" pitchFamily="18" charset="0"/>
              </a:rPr>
              <a:t>Kalurite teadmiste ja oskuste edendamise tegevussuunast võib toetust taotleda:</a:t>
            </a:r>
          </a:p>
          <a:p>
            <a:pPr>
              <a:lnSpc>
                <a:spcPct val="100000"/>
              </a:lnSpc>
            </a:pPr>
            <a:r>
              <a:rPr lang="et-EE" sz="2000" b="0" i="0" u="none" strike="noStrike" baseline="0" dirty="0">
                <a:solidFill>
                  <a:srgbClr val="000000"/>
                </a:solidFill>
                <a:latin typeface="Times New Roman" panose="02020603050405020304" pitchFamily="18" charset="0"/>
              </a:rPr>
              <a:t>1. </a:t>
            </a:r>
            <a:r>
              <a:rPr lang="et-EE" sz="2000" dirty="0">
                <a:latin typeface="Times New Roman" panose="02020603050405020304" pitchFamily="18" charset="0"/>
              </a:rPr>
              <a:t>E</a:t>
            </a:r>
            <a:r>
              <a:rPr lang="fi-FI" sz="2000" b="0" i="0" u="none" strike="noStrike" baseline="0" dirty="0" err="1">
                <a:solidFill>
                  <a:srgbClr val="000000"/>
                </a:solidFill>
                <a:latin typeface="Times New Roman" panose="02020603050405020304" pitchFamily="18" charset="0"/>
              </a:rPr>
              <a:t>ttevõtja</a:t>
            </a:r>
            <a:r>
              <a:rPr lang="fi-FI" sz="2000" b="0" i="0" u="none" strike="noStrike" baseline="0" dirty="0">
                <a:solidFill>
                  <a:srgbClr val="000000"/>
                </a:solidFill>
                <a:latin typeface="Times New Roman" panose="02020603050405020304" pitchFamily="18" charset="0"/>
              </a:rPr>
              <a:t>, </a:t>
            </a:r>
            <a:r>
              <a:rPr lang="fi-FI" sz="2000" b="0" i="0" u="none" strike="noStrike" baseline="0" dirty="0" err="1">
                <a:solidFill>
                  <a:srgbClr val="000000"/>
                </a:solidFill>
                <a:latin typeface="Times New Roman" panose="02020603050405020304" pitchFamily="18" charset="0"/>
              </a:rPr>
              <a:t>kes</a:t>
            </a:r>
            <a:r>
              <a:rPr lang="fi-FI" sz="2000" b="0" i="0" u="none" strike="noStrike" baseline="0" dirty="0">
                <a:solidFill>
                  <a:srgbClr val="000000"/>
                </a:solidFill>
                <a:latin typeface="Times New Roman" panose="02020603050405020304" pitchFamily="18" charset="0"/>
              </a:rPr>
              <a:t> </a:t>
            </a:r>
            <a:r>
              <a:rPr lang="fi-FI" sz="2000" b="0" i="0" u="none" strike="noStrike" baseline="0" dirty="0" err="1">
                <a:solidFill>
                  <a:srgbClr val="000000"/>
                </a:solidFill>
                <a:latin typeface="Times New Roman" panose="02020603050405020304" pitchFamily="18" charset="0"/>
              </a:rPr>
              <a:t>omab</a:t>
            </a:r>
            <a:r>
              <a:rPr lang="fi-FI" sz="2000" b="0" i="0" u="none" strike="noStrike" baseline="0" dirty="0">
                <a:solidFill>
                  <a:srgbClr val="000000"/>
                </a:solidFill>
                <a:latin typeface="Times New Roman" panose="02020603050405020304" pitchFamily="18" charset="0"/>
              </a:rPr>
              <a:t> </a:t>
            </a:r>
            <a:r>
              <a:rPr lang="fi-FI" sz="2000" b="0" i="0" u="none" strike="noStrike" baseline="0" dirty="0" err="1">
                <a:solidFill>
                  <a:srgbClr val="000000"/>
                </a:solidFill>
                <a:latin typeface="Times New Roman" panose="02020603050405020304" pitchFamily="18" charset="0"/>
              </a:rPr>
              <a:t>kehtivat</a:t>
            </a:r>
            <a:r>
              <a:rPr lang="fi-FI" sz="2000" b="0" i="0" u="none" strike="noStrike" baseline="0" dirty="0">
                <a:solidFill>
                  <a:srgbClr val="000000"/>
                </a:solidFill>
                <a:latin typeface="Times New Roman" panose="02020603050405020304" pitchFamily="18" charset="0"/>
              </a:rPr>
              <a:t> </a:t>
            </a:r>
            <a:r>
              <a:rPr lang="fi-FI" sz="2000" b="0" i="0" u="none" strike="noStrike" baseline="0" dirty="0" err="1">
                <a:solidFill>
                  <a:srgbClr val="000000"/>
                </a:solidFill>
                <a:latin typeface="Times New Roman" panose="02020603050405020304" pitchFamily="18" charset="0"/>
              </a:rPr>
              <a:t>kaluri</a:t>
            </a:r>
            <a:r>
              <a:rPr lang="fi-FI" sz="2000" b="0" i="0" u="none" strike="noStrike" baseline="0" dirty="0">
                <a:solidFill>
                  <a:srgbClr val="000000"/>
                </a:solidFill>
                <a:latin typeface="Times New Roman" panose="02020603050405020304" pitchFamily="18" charset="0"/>
              </a:rPr>
              <a:t> </a:t>
            </a:r>
            <a:r>
              <a:rPr lang="fi-FI" sz="2000" b="0" i="0" u="none" strike="noStrike" baseline="0" dirty="0" err="1">
                <a:solidFill>
                  <a:srgbClr val="000000"/>
                </a:solidFill>
                <a:latin typeface="Times New Roman" panose="02020603050405020304" pitchFamily="18" charset="0"/>
              </a:rPr>
              <a:t>kalapüügiluba</a:t>
            </a:r>
            <a:r>
              <a:rPr lang="et-EE" sz="2000" dirty="0">
                <a:latin typeface="Times New Roman" panose="02020603050405020304" pitchFamily="18" charset="0"/>
              </a:rPr>
              <a:t>.</a:t>
            </a:r>
          </a:p>
          <a:p>
            <a:pPr>
              <a:lnSpc>
                <a:spcPct val="100000"/>
              </a:lnSpc>
            </a:pPr>
            <a:r>
              <a:rPr lang="et-EE" sz="2000" b="0" i="0" u="none" strike="noStrike" baseline="0" dirty="0">
                <a:solidFill>
                  <a:srgbClr val="000000"/>
                </a:solidFill>
                <a:latin typeface="Times New Roman" panose="02020603050405020304" pitchFamily="18" charset="0"/>
              </a:rPr>
              <a:t>2. </a:t>
            </a:r>
            <a:r>
              <a:rPr lang="et-EE" sz="2000" b="0" i="0" u="none" strike="noStrike" baseline="0" dirty="0">
                <a:solidFill>
                  <a:srgbClr val="FF0000"/>
                </a:solidFill>
                <a:latin typeface="Times New Roman" panose="02020603050405020304" pitchFamily="18" charset="0"/>
              </a:rPr>
              <a:t>Mittetulundusühing või sihtasutus</a:t>
            </a:r>
            <a:r>
              <a:rPr lang="et-EE" sz="2000" b="0" i="0" u="none" strike="noStrike" baseline="0" dirty="0">
                <a:solidFill>
                  <a:srgbClr val="000000"/>
                </a:solidFill>
                <a:latin typeface="Times New Roman" panose="02020603050405020304" pitchFamily="18" charset="0"/>
              </a:rPr>
              <a:t>. </a:t>
            </a:r>
            <a:endParaRPr lang="et-EE" sz="2000" dirty="0">
              <a:latin typeface="Times New Roman" panose="02020603050405020304" pitchFamily="18" charset="0"/>
            </a:endParaRPr>
          </a:p>
          <a:p>
            <a:pPr>
              <a:lnSpc>
                <a:spcPct val="100000"/>
              </a:lnSpc>
            </a:pPr>
            <a:endParaRPr lang="et-EE" sz="1800" dirty="0">
              <a:latin typeface="Times New Roman" panose="02020603050405020304" pitchFamily="18" charset="0"/>
            </a:endParaRPr>
          </a:p>
          <a:p>
            <a:pPr>
              <a:lnSpc>
                <a:spcPct val="100000"/>
              </a:lnSpc>
            </a:pPr>
            <a:r>
              <a:rPr lang="et-EE" sz="1800" dirty="0">
                <a:latin typeface="Times New Roman" panose="02020603050405020304" pitchFamily="18" charset="0"/>
              </a:rPr>
              <a:t> </a:t>
            </a:r>
            <a:endParaRPr lang="et-EE" sz="1800" b="0" i="0" u="none" strike="noStrike" baseline="0" dirty="0">
              <a:solidFill>
                <a:srgbClr val="000000"/>
              </a:solidFill>
              <a:latin typeface="Times New Roman" panose="02020603050405020304" pitchFamily="18" charset="0"/>
            </a:endParaRPr>
          </a:p>
          <a:p>
            <a:endParaRPr lang="et-EE" sz="1800" b="0" i="0" u="none" strike="noStrike" baseline="0" dirty="0">
              <a:solidFill>
                <a:srgbClr val="000000"/>
              </a:solidFill>
              <a:latin typeface="Times New Roman" panose="02020603050405020304" pitchFamily="18" charset="0"/>
            </a:endParaRPr>
          </a:p>
          <a:p>
            <a:endParaRPr lang="et-EE" sz="1800" b="0" i="0" u="none" strike="noStrike" baseline="0" dirty="0">
              <a:solidFill>
                <a:srgbClr val="000000"/>
              </a:solidFill>
              <a:latin typeface="Times New Roman" panose="02020603050405020304" pitchFamily="18" charset="0"/>
            </a:endParaRPr>
          </a:p>
          <a:p>
            <a:r>
              <a:rPr lang="et-EE" sz="1800" b="0" i="0" u="none" strike="noStrike" baseline="0" dirty="0">
                <a:solidFill>
                  <a:srgbClr val="000000"/>
                </a:solidFill>
                <a:latin typeface="Times New Roman" panose="02020603050405020304" pitchFamily="18" charset="0"/>
              </a:rPr>
              <a:t> </a:t>
            </a:r>
            <a:endParaRPr lang="et-EE" sz="2000" dirty="0"/>
          </a:p>
        </p:txBody>
      </p:sp>
    </p:spTree>
    <p:extLst>
      <p:ext uri="{BB962C8B-B14F-4D97-AF65-F5344CB8AC3E}">
        <p14:creationId xmlns:p14="http://schemas.microsoft.com/office/powerpoint/2010/main" val="398454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1539C-3B01-13B5-BE97-F70C06F44570}"/>
              </a:ext>
            </a:extLst>
          </p:cNvPr>
          <p:cNvSpPr>
            <a:spLocks noGrp="1"/>
          </p:cNvSpPr>
          <p:nvPr>
            <p:ph type="title"/>
          </p:nvPr>
        </p:nvSpPr>
        <p:spPr/>
        <p:txBody>
          <a:bodyPr/>
          <a:lstStyle/>
          <a:p>
            <a:pPr algn="ctr"/>
            <a:r>
              <a:rPr lang="et-EE" dirty="0"/>
              <a:t>Nõuded toetuse taotlejatele 4</a:t>
            </a:r>
          </a:p>
        </p:txBody>
      </p:sp>
      <p:sp>
        <p:nvSpPr>
          <p:cNvPr id="3" name="Content Placeholder 2">
            <a:extLst>
              <a:ext uri="{FF2B5EF4-FFF2-40B4-BE49-F238E27FC236}">
                <a16:creationId xmlns:a16="http://schemas.microsoft.com/office/drawing/2014/main" id="{EA9E3391-E949-9EEB-D775-6377D730CAB6}"/>
              </a:ext>
            </a:extLst>
          </p:cNvPr>
          <p:cNvSpPr>
            <a:spLocks noGrp="1"/>
          </p:cNvSpPr>
          <p:nvPr>
            <p:ph idx="1"/>
          </p:nvPr>
        </p:nvSpPr>
        <p:spPr/>
        <p:txBody>
          <a:bodyPr/>
          <a:lstStyle/>
          <a:p>
            <a:pPr marL="342900" indent="-342900" algn="just">
              <a:buFont typeface="Arial" panose="020B0604020202020204" pitchFamily="34" charset="0"/>
              <a:buChar char="•"/>
            </a:pPr>
            <a:r>
              <a:rPr lang="et-EE" sz="2400" dirty="0">
                <a:latin typeface="Times New Roman" panose="02020603050405020304" pitchFamily="18" charset="0"/>
                <a:cs typeface="Times New Roman" panose="02020603050405020304" pitchFamily="18" charset="0"/>
              </a:rPr>
              <a:t>Üldised nõuded on määruse § 27 lõikes 8 punktides 1 – 7 </a:t>
            </a:r>
            <a:r>
              <a:rPr lang="et-EE" sz="2400" dirty="0">
                <a:solidFill>
                  <a:srgbClr val="FF0000"/>
                </a:solidFill>
                <a:latin typeface="Times New Roman" panose="02020603050405020304" pitchFamily="18" charset="0"/>
                <a:cs typeface="Times New Roman" panose="02020603050405020304" pitchFamily="18" charset="0"/>
              </a:rPr>
              <a:t>(väga olulised on punktid 6 ja 7)</a:t>
            </a:r>
          </a:p>
          <a:p>
            <a:pPr marL="342900" indent="-342900" algn="just">
              <a:buFont typeface="Arial" panose="020B0604020202020204" pitchFamily="34" charset="0"/>
              <a:buChar char="•"/>
            </a:pPr>
            <a:r>
              <a:rPr lang="et-EE" sz="2400" b="0" i="0" u="none" strike="noStrike" baseline="0" dirty="0">
                <a:solidFill>
                  <a:srgbClr val="000000"/>
                </a:solidFill>
                <a:latin typeface="Times New Roman" panose="02020603050405020304" pitchFamily="18" charset="0"/>
              </a:rPr>
              <a:t>ehitise ehitamise korral on ehitis ja </a:t>
            </a:r>
            <a:r>
              <a:rPr lang="et-EE" sz="2400" b="0" i="0" u="none" strike="noStrike" baseline="0" dirty="0" err="1">
                <a:solidFill>
                  <a:srgbClr val="000000"/>
                </a:solidFill>
                <a:latin typeface="Times New Roman" panose="02020603050405020304" pitchFamily="18" charset="0"/>
              </a:rPr>
              <a:t>sellealune</a:t>
            </a:r>
            <a:r>
              <a:rPr lang="et-EE" sz="2400" b="0" i="0" u="none" strike="noStrike" baseline="0" dirty="0">
                <a:solidFill>
                  <a:srgbClr val="000000"/>
                </a:solidFill>
                <a:latin typeface="Times New Roman" panose="02020603050405020304" pitchFamily="18" charset="0"/>
              </a:rPr>
              <a:t> maa toetuse taotleja omandis või on ehitisealusele maale taotleja kasuks seatud hoonestusõigus vähemalt </a:t>
            </a:r>
            <a:r>
              <a:rPr lang="et-EE" sz="2400" b="0" i="0" u="none" strike="noStrike" baseline="0" dirty="0">
                <a:solidFill>
                  <a:srgbClr val="FF0000"/>
                </a:solidFill>
                <a:latin typeface="Times New Roman" panose="02020603050405020304" pitchFamily="18" charset="0"/>
              </a:rPr>
              <a:t>viieks aastaks</a:t>
            </a:r>
            <a:r>
              <a:rPr lang="et-EE" sz="2400" b="0" i="0" u="none" strike="noStrike" baseline="0" dirty="0">
                <a:solidFill>
                  <a:srgbClr val="000000"/>
                </a:solidFill>
                <a:latin typeface="Times New Roman" panose="02020603050405020304" pitchFamily="18" charset="0"/>
              </a:rPr>
              <a:t> arvates PRIA poolt viimase toetusosa maksmisest </a:t>
            </a:r>
          </a:p>
          <a:p>
            <a:pPr marL="342900" indent="-342900" algn="just">
              <a:buFont typeface="Arial" panose="020B0604020202020204" pitchFamily="34" charset="0"/>
              <a:buChar char="•"/>
            </a:pPr>
            <a:r>
              <a:rPr lang="et-EE" sz="2400" b="0" i="0" u="none" strike="noStrike" baseline="0" dirty="0">
                <a:solidFill>
                  <a:srgbClr val="000000"/>
                </a:solidFill>
                <a:latin typeface="Times New Roman" panose="02020603050405020304" pitchFamily="18" charset="0"/>
              </a:rPr>
              <a:t>kui soetatav seade või vahend paigaldatakse ehitisse, kinnisasjale või mootorsõidukisse või seda kasutatakse ehitises, kinnisasjal või mootorsõidukis, siis peab see ehitis, kinnisasi või mootorsõiduk olema taotleja otseses valduses asjaõiguslikul või võlaõiguslikul alusel vähemalt </a:t>
            </a:r>
            <a:r>
              <a:rPr lang="et-EE" sz="2400" b="0" i="0" u="none" strike="noStrike" baseline="0" dirty="0">
                <a:solidFill>
                  <a:srgbClr val="FF0000"/>
                </a:solidFill>
                <a:latin typeface="Times New Roman" panose="02020603050405020304" pitchFamily="18" charset="0"/>
              </a:rPr>
              <a:t>viis aastat </a:t>
            </a:r>
            <a:r>
              <a:rPr lang="et-EE" sz="2400" b="0" i="0" u="none" strike="noStrike" baseline="0" dirty="0">
                <a:solidFill>
                  <a:srgbClr val="000000"/>
                </a:solidFill>
                <a:latin typeface="Times New Roman" panose="02020603050405020304" pitchFamily="18" charset="0"/>
              </a:rPr>
              <a:t>arvates PRIA poolt viimase toetusosa maksmisest </a:t>
            </a:r>
            <a:endParaRPr lang="et-EE" sz="2400" dirty="0">
              <a:latin typeface="Times New Roman" panose="02020603050405020304" pitchFamily="18" charset="0"/>
              <a:cs typeface="Times New Roman" panose="02020603050405020304" pitchFamily="18" charset="0"/>
            </a:endParaRPr>
          </a:p>
          <a:p>
            <a:endParaRPr lang="et-EE" sz="1800" dirty="0">
              <a:latin typeface="Times New Roman" panose="02020603050405020304" pitchFamily="18" charset="0"/>
              <a:cs typeface="Times New Roman" panose="02020603050405020304" pitchFamily="18" charset="0"/>
            </a:endParaRPr>
          </a:p>
          <a:p>
            <a:endParaRPr lang="et-EE" dirty="0"/>
          </a:p>
        </p:txBody>
      </p:sp>
    </p:spTree>
    <p:extLst>
      <p:ext uri="{BB962C8B-B14F-4D97-AF65-F5344CB8AC3E}">
        <p14:creationId xmlns:p14="http://schemas.microsoft.com/office/powerpoint/2010/main" val="4006728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CD978-8206-2E46-ED4E-67F1F66B1F78}"/>
              </a:ext>
            </a:extLst>
          </p:cNvPr>
          <p:cNvSpPr>
            <a:spLocks noGrp="1"/>
          </p:cNvSpPr>
          <p:nvPr>
            <p:ph type="title"/>
          </p:nvPr>
        </p:nvSpPr>
        <p:spPr/>
        <p:txBody>
          <a:bodyPr/>
          <a:lstStyle/>
          <a:p>
            <a:pPr algn="ctr"/>
            <a:r>
              <a:rPr lang="et-EE" dirty="0">
                <a:solidFill>
                  <a:srgbClr val="FF0000"/>
                </a:solidFill>
              </a:rPr>
              <a:t>Abikõlblikud kulud </a:t>
            </a:r>
          </a:p>
        </p:txBody>
      </p:sp>
      <p:sp>
        <p:nvSpPr>
          <p:cNvPr id="3" name="Content Placeholder 2">
            <a:extLst>
              <a:ext uri="{FF2B5EF4-FFF2-40B4-BE49-F238E27FC236}">
                <a16:creationId xmlns:a16="http://schemas.microsoft.com/office/drawing/2014/main" id="{3DB9D761-66D5-1F09-4DF1-636DCE2B315B}"/>
              </a:ext>
            </a:extLst>
          </p:cNvPr>
          <p:cNvSpPr>
            <a:spLocks noGrp="1"/>
          </p:cNvSpPr>
          <p:nvPr>
            <p:ph idx="1"/>
          </p:nvPr>
        </p:nvSpPr>
        <p:spPr/>
        <p:txBody>
          <a:bodyPr/>
          <a:lstStyle/>
          <a:p>
            <a:pPr algn="just"/>
            <a:r>
              <a:rPr lang="et-EE" sz="1600" b="0" i="0" u="none" strike="noStrike" baseline="0" dirty="0">
                <a:solidFill>
                  <a:srgbClr val="000000"/>
                </a:solidFill>
                <a:latin typeface="Times New Roman" panose="02020603050405020304" pitchFamily="18" charset="0"/>
              </a:rPr>
              <a:t>Abikõlblikud on tegevuse elluviimiseks vajalikud kulud, mis on mõistlikud, sihtotstarbelised, majanduslikult soodsaimad, üksikasjalikult kirjeldatud ja vajalikud projektitoetuse eesmärgi saavutamiseks ning on tehtud kooskõlas Euroopa Parlamendi ja nõukogu määruse (EL) 2021/1060 artikliga 63. Artikkel 63 on arvestatud juba määruses. </a:t>
            </a:r>
            <a:r>
              <a:rPr lang="et-EE" sz="1600" b="0" i="0" u="none" strike="noStrike" baseline="0" dirty="0">
                <a:solidFill>
                  <a:srgbClr val="FF0000"/>
                </a:solidFill>
                <a:latin typeface="Times New Roman" panose="02020603050405020304" pitchFamily="18" charset="0"/>
              </a:rPr>
              <a:t>Oluline on kuupäev 31.detsember 2029 mis peavad olema kõik tegevused lõpetatud</a:t>
            </a:r>
            <a:r>
              <a:rPr lang="et-EE" sz="1600" b="0" i="0" u="none" strike="noStrike" baseline="0" dirty="0">
                <a:solidFill>
                  <a:srgbClr val="000000"/>
                </a:solidFill>
                <a:latin typeface="Times New Roman" panose="02020603050405020304" pitchFamily="18" charset="0"/>
              </a:rPr>
              <a:t>. </a:t>
            </a:r>
          </a:p>
          <a:p>
            <a:pPr algn="just"/>
            <a:r>
              <a:rPr lang="et-EE" sz="1600" b="1" i="0" u="none" strike="noStrike" baseline="0" dirty="0">
                <a:solidFill>
                  <a:srgbClr val="FF0000"/>
                </a:solidFill>
                <a:latin typeface="Times New Roman" panose="02020603050405020304" pitchFamily="18" charset="0"/>
              </a:rPr>
              <a:t>Taastuva energiaallika </a:t>
            </a:r>
            <a:r>
              <a:rPr lang="et-EE" sz="1600" b="1" i="0" u="none" strike="noStrike" baseline="0" dirty="0">
                <a:solidFill>
                  <a:srgbClr val="000000"/>
                </a:solidFill>
                <a:latin typeface="Times New Roman" panose="02020603050405020304" pitchFamily="18" charset="0"/>
              </a:rPr>
              <a:t>kasutuselevõtmisega seotud kulud on abikõlblikud üksnes projektitoetuse taotleja omatarbimise ulatuses. Taotleja omatarbimise arvestuse aluseks on:</a:t>
            </a:r>
          </a:p>
          <a:p>
            <a:pPr marL="342900" indent="-342900" algn="just">
              <a:lnSpc>
                <a:spcPct val="100000"/>
              </a:lnSpc>
              <a:buAutoNum type="arabicPeriod"/>
            </a:pPr>
            <a:r>
              <a:rPr lang="et-EE" sz="1600" dirty="0">
                <a:latin typeface="Times New Roman" panose="02020603050405020304" pitchFamily="18" charset="0"/>
              </a:rPr>
              <a:t>E</a:t>
            </a:r>
            <a:r>
              <a:rPr lang="et-EE" sz="1600" b="0" i="0" u="none" strike="noStrike" baseline="0" dirty="0">
                <a:solidFill>
                  <a:srgbClr val="000000"/>
                </a:solidFill>
                <a:latin typeface="Times New Roman" panose="02020603050405020304" pitchFamily="18" charset="0"/>
              </a:rPr>
              <a:t>nergiamajanduse korralduse seaduse § 2 punktis 4 nimetatud energiaauditis märgitud energiatarbimine. </a:t>
            </a:r>
          </a:p>
          <a:p>
            <a:pPr marL="342900" indent="-342900" algn="just">
              <a:lnSpc>
                <a:spcPct val="100000"/>
              </a:lnSpc>
              <a:buAutoNum type="arabicPeriod"/>
            </a:pPr>
            <a:r>
              <a:rPr lang="et-EE" sz="1600" dirty="0">
                <a:latin typeface="Times New Roman" panose="02020603050405020304" pitchFamily="18" charset="0"/>
              </a:rPr>
              <a:t>E</a:t>
            </a:r>
            <a:r>
              <a:rPr lang="et-EE" sz="1600" b="0" i="0" u="none" strike="noStrike" baseline="0" dirty="0">
                <a:solidFill>
                  <a:srgbClr val="000000"/>
                </a:solidFill>
                <a:latin typeface="Times New Roman" panose="02020603050405020304" pitchFamily="18" charset="0"/>
              </a:rPr>
              <a:t>lektrienergia tarbimise korral taotleja tarbimiskoha toetuse taotlemisele eelnenud kalendriaasta elektrienergia tarbimine.</a:t>
            </a:r>
          </a:p>
          <a:p>
            <a:pPr marL="342900" indent="-342900" algn="just">
              <a:lnSpc>
                <a:spcPct val="100000"/>
              </a:lnSpc>
              <a:buAutoNum type="arabicPeriod"/>
            </a:pPr>
            <a:r>
              <a:rPr lang="et-EE" sz="1600" dirty="0">
                <a:latin typeface="Times New Roman" panose="02020603050405020304" pitchFamily="18" charset="0"/>
              </a:rPr>
              <a:t>T</a:t>
            </a:r>
            <a:r>
              <a:rPr lang="et-EE" sz="1600" b="0" i="0" u="none" strike="noStrike" baseline="0" dirty="0">
                <a:solidFill>
                  <a:srgbClr val="000000"/>
                </a:solidFill>
                <a:latin typeface="Times New Roman" panose="02020603050405020304" pitchFamily="18" charset="0"/>
              </a:rPr>
              <a:t>arbimise aluseks projekteeritud tarbimisvõimsus, kui taotleja tarbimiskohas elektrienergia tarbimine puudub või on elektrienergiat tarbitud alla 12 kalendrikuu.</a:t>
            </a:r>
            <a:r>
              <a:rPr lang="et-EE" sz="1800" b="0" i="0" u="none" strike="noStrike" baseline="0" dirty="0">
                <a:solidFill>
                  <a:srgbClr val="000000"/>
                </a:solidFill>
                <a:latin typeface="Times New Roman" panose="02020603050405020304" pitchFamily="18" charset="0"/>
              </a:rPr>
              <a:t> </a:t>
            </a:r>
          </a:p>
          <a:p>
            <a:pPr algn="just"/>
            <a:r>
              <a:rPr lang="et-EE" sz="1600" dirty="0">
                <a:latin typeface="Times New Roman" panose="02020603050405020304" pitchFamily="18" charset="0"/>
              </a:rPr>
              <a:t>Näiteks: külmhoone energiatarve on 2023 aastal 15 200 </a:t>
            </a:r>
            <a:r>
              <a:rPr lang="et-EE" sz="1600" dirty="0" err="1">
                <a:latin typeface="Times New Roman" panose="02020603050405020304" pitchFamily="18" charset="0"/>
              </a:rPr>
              <a:t>kw</a:t>
            </a:r>
            <a:r>
              <a:rPr lang="et-EE" sz="1600" dirty="0">
                <a:latin typeface="Times New Roman" panose="02020603050405020304" pitchFamily="18" charset="0"/>
              </a:rPr>
              <a:t>, see tulemus jagatakse 1000 ja saadakse abikõlblik toomisvõimsus.  15 200/1000 = 15,2 KW tootmisvõimsust on omatarve. Energia müük võrku ei ole keelatud, näitaks võib tekkida olukord, kus suvel on energiat üle aga talvel puudu ja seda ostetakse juurde. </a:t>
            </a:r>
            <a:endParaRPr lang="et-EE" sz="1600" dirty="0"/>
          </a:p>
        </p:txBody>
      </p:sp>
    </p:spTree>
    <p:extLst>
      <p:ext uri="{BB962C8B-B14F-4D97-AF65-F5344CB8AC3E}">
        <p14:creationId xmlns:p14="http://schemas.microsoft.com/office/powerpoint/2010/main" val="3835967543"/>
      </p:ext>
    </p:extLst>
  </p:cSld>
  <p:clrMapOvr>
    <a:masterClrMapping/>
  </p:clrMapOvr>
</p:sld>
</file>

<file path=ppt/theme/theme1.xml><?xml version="1.0" encoding="utf-8"?>
<a:theme xmlns:a="http://schemas.openxmlformats.org/drawingml/2006/main" name="slaidipõhi-eu2017-MeM-laiformaat">
  <a:themeElements>
    <a:clrScheme name="Valitsusstiil">
      <a:dk1>
        <a:sysClr val="windowText" lastClr="000000"/>
      </a:dk1>
      <a:lt1>
        <a:sysClr val="window" lastClr="FFFFFF"/>
      </a:lt1>
      <a:dk2>
        <a:srgbClr val="006EB5"/>
      </a:dk2>
      <a:lt2>
        <a:srgbClr val="E7E6E6"/>
      </a:lt2>
      <a:accent1>
        <a:srgbClr val="006EB5"/>
      </a:accent1>
      <a:accent2>
        <a:srgbClr val="F0A321"/>
      </a:accent2>
      <a:accent3>
        <a:srgbClr val="003087"/>
      </a:accent3>
      <a:accent4>
        <a:srgbClr val="90C8E8"/>
      </a:accent4>
      <a:accent5>
        <a:srgbClr val="E76000"/>
      </a:accent5>
      <a:accent6>
        <a:srgbClr val="B9D9EB"/>
      </a:accent6>
      <a:hlink>
        <a:srgbClr val="006EB5"/>
      </a:hlink>
      <a:folHlink>
        <a:srgbClr val="003087"/>
      </a:folHlink>
    </a:clrScheme>
    <a:fontScheme name="Valitsusstiil">
      <a:majorFont>
        <a:latin typeface="Roboto Condensed"/>
        <a:ea typeface=""/>
        <a:cs typeface=""/>
      </a:majorFont>
      <a:minorFont>
        <a:latin typeface="Roboto Condensed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laidipõhi-ReM-laiformaat.potx" id="{2646C7E5-E186-43FE-908B-D62AC46E6204}" vid="{7AA27893-F4C8-4E84-94F0-9ABFBF55FAD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C1C41AF56AA9894C83C802B453BAED16" ma:contentTypeVersion="0" ma:contentTypeDescription="Loo uus dokument" ma:contentTypeScope="" ma:versionID="5172bda6cf6190e08c964dbc3cf217c3">
  <xsd:schema xmlns:xsd="http://www.w3.org/2001/XMLSchema" xmlns:xs="http://www.w3.org/2001/XMLSchema" xmlns:p="http://schemas.microsoft.com/office/2006/metadata/properties" targetNamespace="http://schemas.microsoft.com/office/2006/metadata/properties" ma:root="true" ma:fieldsID="75284b4047f4cf5347f2f816b293bbf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ABE77F-5157-4429-A5A0-AAE874C98667}">
  <ds:schemaRef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purl.org/dc/term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D9C63F89-99E2-4E0A-A41D-342CA2D8FDEF}">
  <ds:schemaRefs>
    <ds:schemaRef ds:uri="http://schemas.microsoft.com/sharepoint/v3/contenttype/forms"/>
  </ds:schemaRefs>
</ds:datastoreItem>
</file>

<file path=customXml/itemProps3.xml><?xml version="1.0" encoding="utf-8"?>
<ds:datastoreItem xmlns:ds="http://schemas.openxmlformats.org/officeDocument/2006/customXml" ds:itemID="{D1CE2A6A-564E-4B98-B81E-4444E4F2DD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slaidipõhi-ReM-laiformaat (1)</Template>
  <TotalTime>583</TotalTime>
  <Words>4300</Words>
  <Application>Microsoft Office PowerPoint</Application>
  <PresentationFormat>Custom</PresentationFormat>
  <Paragraphs>249</Paragraphs>
  <Slides>31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Roboto Condensed</vt:lpstr>
      <vt:lpstr>Times New Roman</vt:lpstr>
      <vt:lpstr>slaidipõhi-eu2017-MeM-laiformaat</vt:lpstr>
      <vt:lpstr>EMKVF meetme „kalanduspiirkonna kohaliku arengu strateegia rakendamine“ </vt:lpstr>
      <vt:lpstr>Käsitletavad teemad  </vt:lpstr>
      <vt:lpstr>Rannameetme eesmärgid </vt:lpstr>
      <vt:lpstr> Rannameetme eesmärgid (piirangud) </vt:lpstr>
      <vt:lpstr>Nõuded toetuse taotlejatele  </vt:lpstr>
      <vt:lpstr>Nõuded toetuse taotlejatele 2</vt:lpstr>
      <vt:lpstr>Nõuded toetuse taotlejatele 3 </vt:lpstr>
      <vt:lpstr>Nõuded toetuse taotlejatele 4</vt:lpstr>
      <vt:lpstr>Abikõlblikud kulud </vt:lpstr>
      <vt:lpstr>Abikõlblikud kulud 2</vt:lpstr>
      <vt:lpstr>Abikõlblikud kulud 3</vt:lpstr>
      <vt:lpstr>Abikõlblikud kulud 4 </vt:lpstr>
      <vt:lpstr>Mitteabikõlblikud kulud </vt:lpstr>
      <vt:lpstr>Mitteabikõlblikud kulud 2</vt:lpstr>
      <vt:lpstr>Toetuse maksimaalne määr</vt:lpstr>
      <vt:lpstr>Toetuse maksimaalne määr 2</vt:lpstr>
      <vt:lpstr>Toetuse maksimaalne määr 3</vt:lpstr>
      <vt:lpstr>Toetuse maksimaalne määr 4</vt:lpstr>
      <vt:lpstr>Ostumenetlus</vt:lpstr>
      <vt:lpstr>Ostumenetlus 2</vt:lpstr>
      <vt:lpstr>Ostumenetlus 3</vt:lpstr>
      <vt:lpstr>Ostumenetlus 4</vt:lpstr>
      <vt:lpstr>Toetuse taotluse esitamine</vt:lpstr>
      <vt:lpstr>Toetuse saaja kohustused ja tegevuse elluviimise tingimused </vt:lpstr>
      <vt:lpstr>Toetuse saaja kohustused ja tegevuse elluviimise tingimused </vt:lpstr>
      <vt:lpstr>Tegevuse rahastamine enne kulude tegemist  </vt:lpstr>
      <vt:lpstr>Toetuse maksmine</vt:lpstr>
      <vt:lpstr>Toetuse maksmine 2</vt:lpstr>
      <vt:lpstr>Toetuse maksmine 2</vt:lpstr>
      <vt:lpstr>Olulised tähtajad </vt:lpstr>
      <vt:lpstr>Tänan tähelepanu eest </vt:lpstr>
    </vt:vector>
  </TitlesOfParts>
  <Manager/>
  <Company>Maaeluministeerium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Margus Medell</dc:creator>
  <cp:lastModifiedBy>Margus Medell</cp:lastModifiedBy>
  <cp:revision>97</cp:revision>
  <cp:lastPrinted>2023-12-15T07:52:23Z</cp:lastPrinted>
  <dcterms:created xsi:type="dcterms:W3CDTF">2023-12-05T09:57:36Z</dcterms:created>
  <dcterms:modified xsi:type="dcterms:W3CDTF">2024-06-13T09:57:35Z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0x010100C1C41AF56AA9894C83C802B453BAED16</vt:lpwstr>
  </property>
</Properties>
</file>